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mov" ContentType="video/quicktime"/>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3"/>
  </p:notesMasterIdLst>
  <p:handoutMasterIdLst>
    <p:handoutMasterId r:id="rId54"/>
  </p:handoutMasterIdLst>
  <p:sldIdLst>
    <p:sldId id="795" r:id="rId2"/>
    <p:sldId id="797" r:id="rId3"/>
    <p:sldId id="796" r:id="rId4"/>
    <p:sldId id="794" r:id="rId5"/>
    <p:sldId id="801" r:id="rId6"/>
    <p:sldId id="802" r:id="rId7"/>
    <p:sldId id="760" r:id="rId8"/>
    <p:sldId id="761" r:id="rId9"/>
    <p:sldId id="735" r:id="rId10"/>
    <p:sldId id="788" r:id="rId11"/>
    <p:sldId id="789" r:id="rId12"/>
    <p:sldId id="770" r:id="rId13"/>
    <p:sldId id="771" r:id="rId14"/>
    <p:sldId id="737" r:id="rId15"/>
    <p:sldId id="738" r:id="rId16"/>
    <p:sldId id="739" r:id="rId17"/>
    <p:sldId id="767" r:id="rId18"/>
    <p:sldId id="685" r:id="rId19"/>
    <p:sldId id="773" r:id="rId20"/>
    <p:sldId id="691" r:id="rId21"/>
    <p:sldId id="686" r:id="rId22"/>
    <p:sldId id="762" r:id="rId23"/>
    <p:sldId id="763" r:id="rId24"/>
    <p:sldId id="741" r:id="rId25"/>
    <p:sldId id="772" r:id="rId26"/>
    <p:sldId id="790" r:id="rId27"/>
    <p:sldId id="800" r:id="rId28"/>
    <p:sldId id="798" r:id="rId29"/>
    <p:sldId id="799" r:id="rId30"/>
    <p:sldId id="764" r:id="rId31"/>
    <p:sldId id="732" r:id="rId32"/>
    <p:sldId id="733" r:id="rId33"/>
    <p:sldId id="734" r:id="rId34"/>
    <p:sldId id="765" r:id="rId35"/>
    <p:sldId id="743" r:id="rId36"/>
    <p:sldId id="742" r:id="rId37"/>
    <p:sldId id="744" r:id="rId38"/>
    <p:sldId id="745" r:id="rId39"/>
    <p:sldId id="746" r:id="rId40"/>
    <p:sldId id="768" r:id="rId41"/>
    <p:sldId id="747" r:id="rId42"/>
    <p:sldId id="748" r:id="rId43"/>
    <p:sldId id="749" r:id="rId44"/>
    <p:sldId id="769" r:id="rId45"/>
    <p:sldId id="750" r:id="rId46"/>
    <p:sldId id="751" r:id="rId47"/>
    <p:sldId id="752" r:id="rId48"/>
    <p:sldId id="753" r:id="rId49"/>
    <p:sldId id="756" r:id="rId50"/>
    <p:sldId id="722" r:id="rId51"/>
    <p:sldId id="775" r:id="rId52"/>
  </p:sldIdLst>
  <p:sldSz cx="12192000" cy="6858000"/>
  <p:notesSz cx="7099300" cy="10234613"/>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0" autoAdjust="0"/>
    <p:restoredTop sz="85783" autoAdjust="0"/>
  </p:normalViewPr>
  <p:slideViewPr>
    <p:cSldViewPr>
      <p:cViewPr>
        <p:scale>
          <a:sx n="75" d="100"/>
          <a:sy n="75" d="100"/>
        </p:scale>
        <p:origin x="1576" y="8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tags" Target="tags/tag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2540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r>
              <a:rPr lang="en-US" dirty="0" smtClean="0">
                <a:latin typeface="Arial" charset="0"/>
              </a:rPr>
              <a:t>Let’s image they are actually random ghosts.  2 layers</a:t>
            </a:r>
            <a:r>
              <a:rPr lang="en-US" baseline="0" dirty="0" smtClean="0">
                <a:latin typeface="Arial" charset="0"/>
              </a:rPr>
              <a:t> of random ghost actions.</a:t>
            </a:r>
          </a:p>
          <a:p>
            <a:r>
              <a:rPr lang="en-US" baseline="0" dirty="0" smtClean="0">
                <a:latin typeface="Arial" charset="0"/>
              </a:rPr>
              <a:t>At the actual end of the game, we have the score.  But we can’t do that so we have to cut the process off.</a:t>
            </a:r>
          </a:p>
          <a:p>
            <a:r>
              <a:rPr lang="en-US" baseline="0" dirty="0" smtClean="0">
                <a:latin typeface="Arial" charset="0"/>
              </a:rPr>
              <a:t>So we need some way of evaluating the </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16</a:t>
            </a:fld>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general, we will be computing</a:t>
            </a:r>
            <a:r>
              <a:rPr lang="en-US" baseline="0" dirty="0" smtClean="0"/>
              <a:t> probabilities.  As we get more evidence the probabilities will change.  We will look at Probabilistic Inference later in this course.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18</a:t>
            </a:fld>
            <a:endParaRPr lang="en-US"/>
          </a:p>
        </p:txBody>
      </p:sp>
    </p:spTree>
    <p:extLst>
      <p:ext uri="{BB962C8B-B14F-4D97-AF65-F5344CB8AC3E}">
        <p14:creationId xmlns:p14="http://schemas.microsoft.com/office/powerpoint/2010/main" val="8218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8113" y="768350"/>
            <a:ext cx="6823075"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19</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Where</a:t>
            </a:r>
            <a:r>
              <a:rPr lang="en-US" baseline="0" dirty="0" smtClean="0"/>
              <a:t> do the probabilities come from?  For today, they come from the probability fairy. They are given by the problem definition.  Later we will look at how to compute them.</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20</a:t>
            </a:fld>
            <a:endParaRPr lang="en-US"/>
          </a:p>
        </p:txBody>
      </p:sp>
    </p:spTree>
    <p:extLst>
      <p:ext uri="{BB962C8B-B14F-4D97-AF65-F5344CB8AC3E}">
        <p14:creationId xmlns:p14="http://schemas.microsoft.com/office/powerpoint/2010/main" val="200498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mr-IN" dirty="0" smtClean="0"/>
              <a:t>…</a:t>
            </a:r>
            <a:r>
              <a:rPr lang="en-US" dirty="0" smtClean="0"/>
              <a:t>Except, what if your opponent simulates you?  You can get into this crazy recursive trees. If you go too far down the computation then</a:t>
            </a:r>
          </a:p>
          <a:p>
            <a:r>
              <a:rPr lang="en-US" dirty="0" smtClean="0"/>
              <a:t>That</a:t>
            </a:r>
            <a:r>
              <a:rPr lang="en-US" baseline="0" dirty="0" smtClean="0"/>
              <a:t> only really works out for minimax.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22</a:t>
            </a:fld>
            <a:endParaRPr lang="en-US"/>
          </a:p>
        </p:txBody>
      </p:sp>
    </p:spTree>
    <p:extLst>
      <p:ext uri="{BB962C8B-B14F-4D97-AF65-F5344CB8AC3E}">
        <p14:creationId xmlns:p14="http://schemas.microsoft.com/office/powerpoint/2010/main" val="10290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ar</a:t>
            </a:r>
            <a:r>
              <a:rPr lang="en-US" baseline="0" dirty="0" smtClean="0"/>
              <a:t>e the utilities?  What are the probabilities?  Are the opponents using adversaries strategies, or are the outcomes due to chance?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64145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dirty="0" smtClean="0">
                <a:latin typeface="Arial" charset="0"/>
              </a:rPr>
              <a:t>Dangerous optimism</a:t>
            </a:r>
            <a:r>
              <a:rPr lang="en-US" baseline="0" dirty="0" smtClean="0">
                <a:latin typeface="Arial" charset="0"/>
              </a:rPr>
              <a:t> leads you to do dangerous things, and you’re basically going to get mugged a lot.</a:t>
            </a:r>
          </a:p>
          <a:p>
            <a:r>
              <a:rPr lang="en-US" baseline="0" dirty="0" smtClean="0">
                <a:latin typeface="Arial" charset="0"/>
              </a:rPr>
              <a:t>Dangerous pessimism.  It could be a vampire bunny, but it’s probably not.</a:t>
            </a:r>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24</a:t>
            </a:fld>
            <a:endParaRPr 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smtClean="0">
                <a:latin typeface="Arial" charset="0"/>
              </a:rPr>
              <a:t>python pacman.py -g SmartGhost -l trapped2 -p ExpectimaxAgent -a depth=4,evalFn=better</a:t>
            </a: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25</a:t>
            </a:fld>
            <a:endParaRPr lang="en-US"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going to happen?  You’re going to go</a:t>
            </a:r>
            <a:r>
              <a:rPr lang="en-US" baseline="0" dirty="0" smtClean="0"/>
              <a:t> straight to the dot.</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26</a:t>
            </a:fld>
            <a:endParaRPr lang="en-US"/>
          </a:p>
        </p:txBody>
      </p:sp>
    </p:spTree>
    <p:extLst>
      <p:ext uri="{BB962C8B-B14F-4D97-AF65-F5344CB8AC3E}">
        <p14:creationId xmlns:p14="http://schemas.microsoft.com/office/powerpoint/2010/main" val="574506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 when the</a:t>
            </a:r>
            <a:r>
              <a:rPr lang="en-US" baseline="0" dirty="0" smtClean="0"/>
              <a:t> ghost is adversarial?  You should choose minimax.  Your score is going to be lower, but that’s fine.  It doesn’t mean that your strategy was wrong, it just meant that the world was harder.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27</a:t>
            </a:fld>
            <a:endParaRPr lang="en-US"/>
          </a:p>
        </p:txBody>
      </p:sp>
    </p:spTree>
    <p:extLst>
      <p:ext uri="{BB962C8B-B14F-4D97-AF65-F5344CB8AC3E}">
        <p14:creationId xmlns:p14="http://schemas.microsoft.com/office/powerpoint/2010/main" val="271095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144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 when you get things wrong?  You think</a:t>
            </a:r>
            <a:r>
              <a:rPr lang="en-US" baseline="0" dirty="0" smtClean="0"/>
              <a:t> that the ghost is random, but it’s </a:t>
            </a:r>
            <a:r>
              <a:rPr lang="en-US" baseline="0" dirty="0" err="1" smtClean="0"/>
              <a:t>adverarial</a:t>
            </a:r>
            <a:r>
              <a:rPr lang="en-US" baseline="0" dirty="0" smtClean="0"/>
              <a:t>. </a:t>
            </a:r>
            <a:endParaRPr lang="en-US" dirty="0" smtClean="0"/>
          </a:p>
          <a:p>
            <a:r>
              <a:rPr lang="en-US" dirty="0" smtClean="0"/>
              <a:t>The</a:t>
            </a:r>
            <a:r>
              <a:rPr lang="en-US" baseline="0" dirty="0" smtClean="0"/>
              <a:t> ghost will come right for you, but you don’t know that so you’ll take a risk.  Sometimes this works out, sometimes it doesn’t.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28</a:t>
            </a:fld>
            <a:endParaRPr lang="en-US"/>
          </a:p>
        </p:txBody>
      </p:sp>
    </p:spTree>
    <p:extLst>
      <p:ext uri="{BB962C8B-B14F-4D97-AF65-F5344CB8AC3E}">
        <p14:creationId xmlns:p14="http://schemas.microsoft.com/office/powerpoint/2010/main" val="66897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a:t>
            </a:r>
            <a:r>
              <a:rPr lang="en-US" baseline="0" dirty="0" smtClean="0"/>
              <a:t> when the ghost is random, but you think it’s out to get you.  </a:t>
            </a:r>
          </a:p>
          <a:p>
            <a:r>
              <a:rPr lang="en-US" baseline="0" dirty="0" smtClean="0"/>
              <a:t>Vampire bunnies!!  You’re being pessimistic, but it’s not too dangerous.</a:t>
            </a:r>
            <a:endParaRPr lang="en-US" dirty="0" smtClean="0"/>
          </a:p>
          <a:p>
            <a:r>
              <a:rPr lang="en-US" dirty="0" smtClean="0"/>
              <a:t>Not efficient.  You’re scared.  Any moment it’s going to launch its</a:t>
            </a:r>
            <a:r>
              <a:rPr lang="en-US" baseline="0" dirty="0" smtClean="0"/>
              <a:t> master plan.</a:t>
            </a:r>
          </a:p>
          <a:p>
            <a:r>
              <a:rPr lang="en-US" baseline="0" dirty="0" smtClean="0"/>
              <a:t>What’s the ghost doing?  It’s just doing its thing.</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103131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31</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 move, you move.</a:t>
            </a:r>
            <a:r>
              <a:rPr lang="en-US" baseline="0" dirty="0" smtClean="0">
                <a:latin typeface="Arial" charset="0"/>
              </a:rPr>
              <a:t>  Each tie, we roll some dice.  This is an </a:t>
            </a:r>
            <a:r>
              <a:rPr lang="en-US" b="1" baseline="0" dirty="0" err="1" smtClean="0">
                <a:latin typeface="Arial" charset="0"/>
              </a:rPr>
              <a:t>expectimenimax</a:t>
            </a:r>
            <a:r>
              <a:rPr lang="en-US" baseline="0" dirty="0" smtClean="0">
                <a:latin typeface="Arial" charset="0"/>
              </a:rPr>
              <a:t> tree. </a:t>
            </a:r>
            <a:endParaRPr lang="en-US" dirty="0" smtClean="0">
              <a:latin typeface="Arial" charset="0"/>
            </a:endParaRPr>
          </a:p>
          <a:p>
            <a:r>
              <a:rPr lang="en-US" dirty="0" smtClean="0">
                <a:latin typeface="Arial" charset="0"/>
              </a:rPr>
              <a:t>If it’s terminal or we reached our depth limit, return utility.</a:t>
            </a:r>
          </a:p>
          <a:p>
            <a:endParaRPr 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32</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3 players,</a:t>
            </a:r>
            <a:r>
              <a:rPr lang="en-US" baseline="0" dirty="0" smtClean="0"/>
              <a:t> red green and blue</a:t>
            </a:r>
          </a:p>
          <a:p>
            <a:r>
              <a:rPr lang="en-US" baseline="0" dirty="0" smtClean="0"/>
              <a:t>Terminal nodes encodes how much it is worth to each of the </a:t>
            </a:r>
            <a:r>
              <a:rPr lang="en-US" baseline="0" dirty="0" err="1" smtClean="0"/>
              <a:t>plaers</a:t>
            </a:r>
            <a:r>
              <a:rPr lang="en-US" baseline="0" dirty="0" smtClean="0"/>
              <a:t>. </a:t>
            </a:r>
          </a:p>
          <a:p>
            <a:r>
              <a:rPr lang="en-US" baseline="0" dirty="0" smtClean="0"/>
              <a:t>Leftmost green node will select 1,6,6.  Similarly, blue would select that.  So it looks like we’re competing against red, but we’re really not.  That’s just that our utility functions are aligned in this case.  It’s really cool.  Complex behavior is emerging from something simpler.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1925868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Everything in minimax</a:t>
            </a:r>
            <a:r>
              <a:rPr lang="en-US" baseline="0" dirty="0" smtClean="0"/>
              <a:t> and </a:t>
            </a:r>
            <a:r>
              <a:rPr lang="en-US" baseline="0" dirty="0" err="1" smtClean="0"/>
              <a:t>expectimax</a:t>
            </a:r>
            <a:r>
              <a:rPr lang="en-US" baseline="0" dirty="0" smtClean="0"/>
              <a:t> has referenced the notion of </a:t>
            </a:r>
            <a:r>
              <a:rPr lang="en-US" baseline="0" dirty="0" err="1" smtClean="0"/>
              <a:t>Utilties</a:t>
            </a:r>
            <a:r>
              <a:rPr lang="en-US" baseline="0" dirty="0" smtClean="0"/>
              <a:t>.  The idea that there are values that you can go around either maximizing or minimizing or taking the average of.  </a:t>
            </a:r>
          </a:p>
          <a:p>
            <a:r>
              <a:rPr lang="en-US" baseline="0" dirty="0" smtClean="0"/>
              <a:t>What are these numbers?  Where do they come from?  How do we even know that they exist?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34</a:t>
            </a:fld>
            <a:endParaRPr lang="en-US"/>
          </a:p>
        </p:txBody>
      </p:sp>
    </p:spTree>
    <p:extLst>
      <p:ext uri="{BB962C8B-B14F-4D97-AF65-F5344CB8AC3E}">
        <p14:creationId xmlns:p14="http://schemas.microsoft.com/office/powerpoint/2010/main" val="1736795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If we have utilities,</a:t>
            </a:r>
            <a:r>
              <a:rPr lang="en-US" baseline="0" dirty="0" smtClean="0"/>
              <a:t> why should we ever average them?</a:t>
            </a:r>
          </a:p>
          <a:p>
            <a:r>
              <a:rPr lang="en-US" baseline="0" dirty="0" smtClean="0"/>
              <a:t>The answer is vampire bunnies.  Worst case reasoning only works if your model is able to assign very low probabilities to very bad events.  You need probabilistic reasoning and averages.  </a:t>
            </a:r>
          </a:p>
          <a:p>
            <a:r>
              <a:rPr lang="en-US" baseline="0" dirty="0" smtClean="0"/>
              <a:t>This is going to lead us down the path of probabilistic reasoning. </a:t>
            </a:r>
          </a:p>
          <a:p>
            <a:endParaRPr lang="en-US" dirty="0" smtClean="0"/>
          </a:p>
          <a:p>
            <a:r>
              <a:rPr lang="en-US" dirty="0" smtClean="0"/>
              <a:t>Are humans</a:t>
            </a:r>
            <a:r>
              <a:rPr lang="en-US" baseline="0" dirty="0" smtClean="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35</a:t>
            </a:fld>
            <a:endParaRPr lang="en-US"/>
          </a:p>
        </p:txBody>
      </p:sp>
    </p:spTree>
    <p:extLst>
      <p:ext uri="{BB962C8B-B14F-4D97-AF65-F5344CB8AC3E}">
        <p14:creationId xmlns:p14="http://schemas.microsoft.com/office/powerpoint/2010/main" val="160096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Minimax is really about the</a:t>
            </a:r>
            <a:r>
              <a:rPr lang="en-US" baseline="0" dirty="0" smtClean="0"/>
              <a:t> ordering of the states.  </a:t>
            </a:r>
          </a:p>
          <a:p>
            <a:r>
              <a:rPr lang="en-US" baseline="0" dirty="0" smtClean="0"/>
              <a:t>IN </a:t>
            </a:r>
            <a:r>
              <a:rPr lang="en-US" baseline="0" dirty="0" err="1" smtClean="0"/>
              <a:t>expectiax</a:t>
            </a:r>
            <a:r>
              <a:rPr lang="en-US" baseline="0" dirty="0" smtClean="0"/>
              <a:t>, the right tree would give me average of 20 and 25, so I would take the right branch.  What about in the right tree?  That would give me 800 and 650, so I would take the left branch.</a:t>
            </a:r>
          </a:p>
          <a:p>
            <a:r>
              <a:rPr lang="en-US" baseline="0" dirty="0" smtClean="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36</a:t>
            </a:fld>
            <a:endParaRPr lang="en-US"/>
          </a:p>
        </p:txBody>
      </p:sp>
    </p:spTree>
    <p:extLst>
      <p:ext uri="{BB962C8B-B14F-4D97-AF65-F5344CB8AC3E}">
        <p14:creationId xmlns:p14="http://schemas.microsoft.com/office/powerpoint/2010/main" val="1479694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38113" y="768350"/>
            <a:ext cx="6823075" cy="3838575"/>
          </a:xfrm>
          <a:ln/>
        </p:spPr>
      </p:sp>
      <p:sp>
        <p:nvSpPr>
          <p:cNvPr id="45059" name="Notes Placeholder 2"/>
          <p:cNvSpPr>
            <a:spLocks noGrp="1"/>
          </p:cNvSpPr>
          <p:nvPr>
            <p:ph type="body" idx="1"/>
          </p:nvPr>
        </p:nvSpPr>
        <p:spPr>
          <a:noFill/>
          <a:ln/>
        </p:spPr>
        <p:txBody>
          <a:bodyPr/>
          <a:lstStyle/>
          <a:p>
            <a:r>
              <a:rPr lang="en-US" dirty="0" smtClean="0">
                <a:latin typeface="Arial" charset="0"/>
              </a:rPr>
              <a:t>The robot has to</a:t>
            </a:r>
            <a:r>
              <a:rPr lang="en-US" baseline="0" dirty="0" smtClean="0">
                <a:latin typeface="Arial" charset="0"/>
              </a:rPr>
              <a:t> choose not only between utilities, but also uncertain outcomes. </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38</a:t>
            </a:fld>
            <a:endParaRPr 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 prize</a:t>
            </a:r>
            <a:r>
              <a:rPr lang="en-US" baseline="0" dirty="0" smtClean="0"/>
              <a:t> is a given outcome. </a:t>
            </a:r>
          </a:p>
          <a:p>
            <a:r>
              <a:rPr lang="en-US" baseline="0" dirty="0" smtClean="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39</a:t>
            </a:fld>
            <a:endParaRPr lang="en-US"/>
          </a:p>
        </p:txBody>
      </p:sp>
    </p:spTree>
    <p:extLst>
      <p:ext uri="{BB962C8B-B14F-4D97-AF65-F5344CB8AC3E}">
        <p14:creationId xmlns:p14="http://schemas.microsoft.com/office/powerpoint/2010/main" val="159448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3</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there good preferences and bad preferences?  What do we</a:t>
            </a:r>
            <a:r>
              <a:rPr lang="en-US" baseline="0" dirty="0" smtClean="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40</a:t>
            </a:fld>
            <a:endParaRPr lang="en-US"/>
          </a:p>
        </p:txBody>
      </p:sp>
    </p:spTree>
    <p:extLst>
      <p:ext uri="{BB962C8B-B14F-4D97-AF65-F5344CB8AC3E}">
        <p14:creationId xmlns:p14="http://schemas.microsoft.com/office/powerpoint/2010/main" val="130369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smtClean="0">
                <a:latin typeface="Arial" charset="0"/>
              </a:rPr>
              <a:t>Apple, banana, carrot</a:t>
            </a:r>
          </a:p>
          <a:p>
            <a:r>
              <a:rPr lang="en-US" dirty="0" smtClean="0">
                <a:latin typeface="Arial" charset="0"/>
              </a:rPr>
              <a:t>Some things don’t make sense.</a:t>
            </a:r>
            <a:r>
              <a:rPr lang="en-US" baseline="0" dirty="0" smtClean="0">
                <a:latin typeface="Arial" charset="0"/>
              </a:rPr>
              <a:t> </a:t>
            </a:r>
          </a:p>
          <a:p>
            <a:endParaRPr lang="en-US" baseline="0" dirty="0" smtClean="0">
              <a:latin typeface="Arial" charset="0"/>
            </a:endParaRPr>
          </a:p>
          <a:p>
            <a:r>
              <a:rPr lang="en-US" baseline="0" dirty="0" smtClean="0">
                <a:latin typeface="Arial" charset="0"/>
              </a:rPr>
              <a:t>... This is a defect in behavior. </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41</a:t>
            </a:fld>
            <a:endParaRPr lang="en-US"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Orderability</a:t>
            </a:r>
            <a:r>
              <a:rPr lang="en-US" dirty="0" smtClean="0"/>
              <a:t>.</a:t>
            </a:r>
            <a:r>
              <a:rPr lang="en-US" baseline="0" dirty="0" smtClean="0"/>
              <a:t>  You have to like A better or B better or be indifferent.</a:t>
            </a:r>
          </a:p>
          <a:p>
            <a:r>
              <a:rPr lang="en-US" baseline="0" dirty="0" smtClean="0"/>
              <a:t>Transitivity, we just saw.</a:t>
            </a:r>
          </a:p>
          <a:p>
            <a:r>
              <a:rPr lang="en-US" baseline="0" dirty="0" smtClean="0"/>
              <a:t>Continuity.  More subtle.  If you like A better than C and B is somewhere in the middle.  Then there has to be some lottery between A and C, where you’re indifferent with B.</a:t>
            </a:r>
          </a:p>
          <a:p>
            <a:r>
              <a:rPr lang="en-US" baseline="0" dirty="0" smtClean="0"/>
              <a:t>Substitutability.  If they’re exchangeable on their own then they are exchangeable in a lottery.</a:t>
            </a:r>
          </a:p>
          <a:p>
            <a:r>
              <a:rPr lang="en-US" baseline="0" dirty="0" smtClean="0"/>
              <a:t>Monotonicity.  Also reasonable.  If A is better than B, and you have a lottery between A and B, then you would prefer more A in the mix.  </a:t>
            </a:r>
          </a:p>
          <a:p>
            <a:endParaRPr lang="en-US" baseline="0" dirty="0" smtClean="0"/>
          </a:p>
          <a:p>
            <a:r>
              <a:rPr lang="en-US" baseline="0" dirty="0" smtClean="0"/>
              <a:t>If you accept these actions, then rational preferences that obey these, then all of your behavior is describable by maximizing utilities.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42</a:t>
            </a:fld>
            <a:endParaRPr lang="en-US"/>
          </a:p>
        </p:txBody>
      </p:sp>
    </p:spTree>
    <p:extLst>
      <p:ext uri="{BB962C8B-B14F-4D97-AF65-F5344CB8AC3E}">
        <p14:creationId xmlns:p14="http://schemas.microsoft.com/office/powerpoint/2010/main" val="65571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theorem.</a:t>
            </a:r>
            <a:r>
              <a:rPr lang="en-US" baseline="0" dirty="0" smtClean="0"/>
              <a:t> </a:t>
            </a:r>
          </a:p>
          <a:p>
            <a:endParaRPr lang="en-US" dirty="0" smtClean="0"/>
          </a:p>
          <a:p>
            <a:r>
              <a:rPr lang="en-US" dirty="0" smtClean="0"/>
              <a:t>There exists</a:t>
            </a:r>
            <a:r>
              <a:rPr lang="en-US" baseline="0" dirty="0" smtClean="0"/>
              <a:t> a real valued function U with the following properties. </a:t>
            </a:r>
          </a:p>
          <a:p>
            <a:r>
              <a:rPr lang="en-US" baseline="0" dirty="0" smtClean="0"/>
              <a:t>U captures your ordinal preferences. </a:t>
            </a:r>
          </a:p>
          <a:p>
            <a:r>
              <a:rPr lang="en-US" baseline="0" dirty="0" smtClean="0"/>
              <a:t>Utility of a lottery is the expectation of the elements of the lottery.</a:t>
            </a:r>
          </a:p>
          <a:p>
            <a:r>
              <a:rPr lang="en-US" baseline="0" dirty="0" smtClean="0"/>
              <a:t>This means the utility captures your preference not only between prizes, but between lotteries!</a:t>
            </a:r>
          </a:p>
          <a:p>
            <a:endParaRPr lang="en-US" baseline="0" dirty="0" smtClean="0"/>
          </a:p>
          <a:p>
            <a:r>
              <a:rPr lang="en-US" baseline="0" dirty="0" smtClean="0"/>
              <a:t>It’s amazing!  It means your utilities are preserved under expectation. </a:t>
            </a:r>
          </a:p>
          <a:p>
            <a:endParaRPr lang="en-US" baseline="0" dirty="0" smtClean="0"/>
          </a:p>
          <a:p>
            <a:r>
              <a:rPr lang="en-US" baseline="0" dirty="0" smtClean="0"/>
              <a:t>You want your BEHAVIORS to be consistent to the MEU </a:t>
            </a:r>
            <a:r>
              <a:rPr lang="en-US" baseline="0" dirty="0" err="1" smtClean="0"/>
              <a:t>Princple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43</a:t>
            </a:fld>
            <a:endParaRPr lang="en-US"/>
          </a:p>
        </p:txBody>
      </p:sp>
    </p:spTree>
    <p:extLst>
      <p:ext uri="{BB962C8B-B14F-4D97-AF65-F5344CB8AC3E}">
        <p14:creationId xmlns:p14="http://schemas.microsoft.com/office/powerpoint/2010/main" val="988960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You can be represented with utilities! And MEU.</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44</a:t>
            </a:fld>
            <a:endParaRPr lang="en-US"/>
          </a:p>
        </p:txBody>
      </p:sp>
    </p:spTree>
    <p:extLst>
      <p:ext uri="{BB962C8B-B14F-4D97-AF65-F5344CB8AC3E}">
        <p14:creationId xmlns:p14="http://schemas.microsoft.com/office/powerpoint/2010/main" val="1878233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 These are kind of morbid.  Reason about product recalls, where you’re talking about chance of death. </a:t>
            </a:r>
          </a:p>
          <a:p>
            <a:endParaRPr lang="en-US" dirty="0" smtClean="0"/>
          </a:p>
          <a:p>
            <a:r>
              <a:rPr lang="en-US" dirty="0" smtClean="0"/>
              <a:t>How do I actually get the real valued</a:t>
            </a:r>
            <a:r>
              <a:rPr lang="en-US" baseline="0" dirty="0" smtClean="0"/>
              <a:t> numbers that you assign to U?</a:t>
            </a:r>
            <a:endParaRPr lang="en-US" dirty="0" smtClean="0"/>
          </a:p>
          <a:p>
            <a:r>
              <a:rPr lang="en-US" dirty="0" smtClean="0"/>
              <a:t>I need to ask you questions</a:t>
            </a:r>
            <a:r>
              <a:rPr lang="en-US" baseline="0" dirty="0" smtClean="0"/>
              <a:t> about lotteries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45</a:t>
            </a:fld>
            <a:endParaRPr lang="en-US"/>
          </a:p>
        </p:txBody>
      </p:sp>
    </p:spTree>
    <p:extLst>
      <p:ext uri="{BB962C8B-B14F-4D97-AF65-F5344CB8AC3E}">
        <p14:creationId xmlns:p14="http://schemas.microsoft.com/office/powerpoint/2010/main" val="86007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Elicit preferences.</a:t>
            </a:r>
          </a:p>
          <a:p>
            <a:r>
              <a:rPr lang="en-US" dirty="0" smtClean="0"/>
              <a:t>Slide the value until</a:t>
            </a:r>
            <a:r>
              <a:rPr lang="en-US" baseline="0" dirty="0" smtClean="0"/>
              <a:t> the person becomes indifferent.  That’s the way that I can assign a number to U.</a:t>
            </a:r>
            <a:endParaRPr lang="en-US" dirty="0" smtClean="0"/>
          </a:p>
          <a:p>
            <a:r>
              <a:rPr lang="en-US" dirty="0" smtClean="0"/>
              <a:t>How</a:t>
            </a:r>
            <a:r>
              <a:rPr lang="en-US" baseline="0" dirty="0" smtClean="0"/>
              <a:t> much do you NOT want to pay $30?  No change is better than paying $30, instant death is worse.</a:t>
            </a:r>
          </a:p>
          <a:p>
            <a:r>
              <a:rPr lang="en-US" baseline="0" dirty="0" smtClean="0"/>
              <a:t>Once I find that magical probability that makes you indifferent, then I know U.</a:t>
            </a:r>
          </a:p>
          <a:p>
            <a:r>
              <a:rPr lang="en-US" baseline="0" dirty="0" smtClean="0"/>
              <a:t>If we made it worse, pay $3m be in debt forever.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46</a:t>
            </a:fld>
            <a:endParaRPr lang="en-US"/>
          </a:p>
        </p:txBody>
      </p:sp>
    </p:spTree>
    <p:extLst>
      <p:ext uri="{BB962C8B-B14F-4D97-AF65-F5344CB8AC3E}">
        <p14:creationId xmlns:p14="http://schemas.microsoft.com/office/powerpoint/2010/main" val="159681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47</a:t>
            </a:fld>
            <a:endParaRPr lang="en-US"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1883879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B is the clear winner.</a:t>
            </a:r>
          </a:p>
          <a:p>
            <a:r>
              <a:rPr lang="en-US" dirty="0" smtClean="0"/>
              <a:t>C is the winner.</a:t>
            </a:r>
          </a:p>
          <a:p>
            <a:endParaRPr lang="en-US" dirty="0" smtClean="0"/>
          </a:p>
          <a:p>
            <a:r>
              <a:rPr lang="en-US" dirty="0" smtClean="0"/>
              <a:t>Most people prefer C over D.  </a:t>
            </a:r>
          </a:p>
          <a:p>
            <a:r>
              <a:rPr lang="en-US" dirty="0" smtClean="0"/>
              <a:t>Multiply C and D by 4</a:t>
            </a:r>
            <a:r>
              <a:rPr lang="en-US" baseline="0" dirty="0" smtClean="0"/>
              <a:t> and get the </a:t>
            </a:r>
            <a:r>
              <a:rPr lang="en-US" baseline="0" smtClean="0"/>
              <a:t>opposite conclusion 0.2*4 = 0.8, 0.25*4 = 1, so 0.8 U($4k) &gt; 1.0 * U($3k)</a:t>
            </a:r>
            <a:endParaRPr lang="en-US" smtClean="0"/>
          </a:p>
          <a:p>
            <a:endParaRPr lang="en-US" dirty="0" smtClean="0"/>
          </a:p>
          <a:p>
            <a:r>
              <a:rPr lang="en-US" dirty="0" smtClean="0"/>
              <a:t>So what the heck?  You’re making irrational preferences?  Are you irrational or did</a:t>
            </a:r>
            <a:r>
              <a:rPr lang="en-US" baseline="0" dirty="0" smtClean="0"/>
              <a:t> I do something wrong?</a:t>
            </a:r>
          </a:p>
          <a:p>
            <a:r>
              <a:rPr lang="en-US" baseline="0" dirty="0" smtClean="0"/>
              <a:t>There’s a lot going on.</a:t>
            </a:r>
          </a:p>
          <a:p>
            <a:r>
              <a:rPr lang="en-US" baseline="0" dirty="0" smtClean="0"/>
              <a:t>Prize B said 100% chance of 3k.  0 is actually important.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49</a:t>
            </a:fld>
            <a:endParaRPr lang="en-US"/>
          </a:p>
        </p:txBody>
      </p:sp>
    </p:spTree>
    <p:extLst>
      <p:ext uri="{BB962C8B-B14F-4D97-AF65-F5344CB8AC3E}">
        <p14:creationId xmlns:p14="http://schemas.microsoft.com/office/powerpoint/2010/main" val="119490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a:t>
            </a:fld>
            <a:endParaRPr lang="en-US"/>
          </a:p>
        </p:txBody>
      </p:sp>
    </p:spTree>
    <p:extLst>
      <p:ext uri="{BB962C8B-B14F-4D97-AF65-F5344CB8AC3E}">
        <p14:creationId xmlns:p14="http://schemas.microsoft.com/office/powerpoint/2010/main" val="97339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At</a:t>
            </a:r>
            <a:r>
              <a:rPr lang="en-US" baseline="0" dirty="0" smtClean="0"/>
              <a:t> least 10, or otherwise just rather dead; or just 100, or otherwise rather dead; that’s yet something different than minimax or </a:t>
            </a:r>
            <a:r>
              <a:rPr lang="en-US" baseline="0" dirty="0" err="1" smtClean="0"/>
              <a:t>expectimax</a:t>
            </a:r>
            <a:endParaRPr lang="en-US" baseline="0" dirty="0" smtClean="0"/>
          </a:p>
          <a:p>
            <a:r>
              <a:rPr lang="en-US" baseline="0" dirty="0" smtClean="0"/>
              <a:t>Down arrows = min nodes</a:t>
            </a:r>
          </a:p>
          <a:p>
            <a:r>
              <a:rPr lang="en-US" baseline="0" dirty="0" smtClean="0"/>
              <a:t>Circles = chance nodes.</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a:t>
            </a:fld>
            <a:endParaRPr lang="en-US"/>
          </a:p>
        </p:txBody>
      </p:sp>
    </p:spTree>
    <p:extLst>
      <p:ext uri="{BB962C8B-B14F-4D97-AF65-F5344CB8AC3E}">
        <p14:creationId xmlns:p14="http://schemas.microsoft.com/office/powerpoint/2010/main" val="290286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9</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dirty="0" smtClean="0">
                <a:latin typeface="Arial" charset="0"/>
              </a:rPr>
              <a:t>Max is</a:t>
            </a:r>
            <a:r>
              <a:rPr lang="en-US" baseline="0" dirty="0" smtClean="0">
                <a:latin typeface="Arial" charset="0"/>
              </a:rPr>
              <a:t> just like before.  </a:t>
            </a:r>
            <a:r>
              <a:rPr lang="en-US" baseline="0" dirty="0" err="1" smtClean="0">
                <a:latin typeface="Arial" charset="0"/>
              </a:rPr>
              <a:t>Exp</a:t>
            </a:r>
            <a:r>
              <a:rPr lang="en-US" baseline="0" dirty="0" smtClean="0">
                <a:latin typeface="Arial" charset="0"/>
              </a:rPr>
              <a:t> is the expectation of what will happen next.</a:t>
            </a:r>
          </a:p>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12</a:t>
            </a:fld>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 imagine that all children are equally likely.</a:t>
            </a:r>
          </a:p>
          <a:p>
            <a:r>
              <a:rPr lang="en-US" dirty="0" smtClean="0"/>
              <a:t>8 </a:t>
            </a:r>
            <a:r>
              <a:rPr lang="mr-IN" dirty="0" smtClean="0"/>
              <a:t>…</a:t>
            </a:r>
            <a:r>
              <a:rPr lang="en-US" dirty="0" smtClean="0"/>
              <a:t> 4 </a:t>
            </a:r>
            <a:r>
              <a:rPr lang="mr-IN" dirty="0" smtClean="0"/>
              <a:t>…</a:t>
            </a:r>
            <a:r>
              <a:rPr lang="en-US" dirty="0" smtClean="0"/>
              <a:t>. 7</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14</a:t>
            </a:fld>
            <a:endParaRPr lang="en-US"/>
          </a:p>
        </p:txBody>
      </p:sp>
    </p:spTree>
    <p:extLst>
      <p:ext uri="{BB962C8B-B14F-4D97-AF65-F5344CB8AC3E}">
        <p14:creationId xmlns:p14="http://schemas.microsoft.com/office/powerpoint/2010/main" val="70416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Minimax we were done, since 2 would always be less than 3.</a:t>
            </a:r>
          </a:p>
          <a:p>
            <a:r>
              <a:rPr lang="en-US" baseline="0" dirty="0" smtClean="0"/>
              <a:t>Here the average of 3, 12 and 9 = 8.</a:t>
            </a:r>
          </a:p>
          <a:p>
            <a:r>
              <a:rPr lang="en-US" baseline="0" dirty="0" smtClean="0"/>
              <a:t>Can the average be less than 2 on the middle node?  YES!!!  Much harder to prune.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15</a:t>
            </a:fld>
            <a:endParaRPr lang="en-US"/>
          </a:p>
        </p:txBody>
      </p:sp>
    </p:spTree>
    <p:extLst>
      <p:ext uri="{BB962C8B-B14F-4D97-AF65-F5344CB8AC3E}">
        <p14:creationId xmlns:p14="http://schemas.microsoft.com/office/powerpoint/2010/main" val="189413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6.png"/><Relationship Id="rId1" Type="http://schemas.microsoft.com/office/2007/relationships/media" Target="../media/media3.mov"/><Relationship Id="rId2" Type="http://schemas.openxmlformats.org/officeDocument/2006/relationships/video" Target="../media/media3.mo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27.png"/><Relationship Id="rId1" Type="http://schemas.microsoft.com/office/2007/relationships/media" Target="../media/media4.mov"/><Relationship Id="rId2" Type="http://schemas.openxmlformats.org/officeDocument/2006/relationships/video" Target="../media/media4.mov"/></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28.png"/><Relationship Id="rId1" Type="http://schemas.microsoft.com/office/2007/relationships/media" Target="../media/media5.mov"/><Relationship Id="rId2" Type="http://schemas.openxmlformats.org/officeDocument/2006/relationships/video" Target="../media/media5.mo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29.png"/><Relationship Id="rId1" Type="http://schemas.microsoft.com/office/2007/relationships/media" Target="../media/media6.mov"/><Relationship Id="rId2" Type="http://schemas.openxmlformats.org/officeDocument/2006/relationships/video" Target="../media/media6.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tags" Target="../tags/tag2.xml"/><Relationship Id="rId2"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1.png"/><Relationship Id="rId5" Type="http://schemas.openxmlformats.org/officeDocument/2006/relationships/oleObject" Target="../embeddings/oleObject1.bin"/><Relationship Id="rId6" Type="http://schemas.openxmlformats.org/officeDocument/2006/relationships/image" Target="../media/image5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w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w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914400" y="0"/>
            <a:ext cx="10287000" cy="1447800"/>
          </a:xfrm>
        </p:spPr>
        <p:txBody>
          <a:bodyPr/>
          <a:lstStyle/>
          <a:p>
            <a:r>
              <a:rPr lang="en-US" altLang="en-US" dirty="0" smtClean="0"/>
              <a:t>Midterm Exam 1  is next Tuesday in class</a:t>
            </a:r>
            <a:endParaRPr lang="en-US" altLang="en-US" dirty="0"/>
          </a:p>
        </p:txBody>
      </p:sp>
      <p:sp>
        <p:nvSpPr>
          <p:cNvPr id="14341" name="Rectangle 3"/>
          <p:cNvSpPr>
            <a:spLocks noGrp="1" noChangeArrowheads="1"/>
          </p:cNvSpPr>
          <p:nvPr>
            <p:ph type="subTitle" idx="1"/>
          </p:nvPr>
        </p:nvSpPr>
        <p:spPr>
          <a:xfrm>
            <a:off x="228600" y="1337733"/>
            <a:ext cx="12192000" cy="4876800"/>
          </a:xfrm>
        </p:spPr>
        <p:txBody>
          <a:bodyPr/>
          <a:lstStyle/>
          <a:p>
            <a:r>
              <a:rPr lang="en-US" altLang="en-US" dirty="0" smtClean="0"/>
              <a:t>Topics covered:  Python Knowledge, Uninformed Search, Informed Search, Constraint Satisfaction Problems, Adversarial Search.</a:t>
            </a:r>
          </a:p>
          <a:p>
            <a:endParaRPr lang="en-US" altLang="en-US" dirty="0"/>
          </a:p>
          <a:p>
            <a:r>
              <a:rPr lang="en-US" altLang="en-US" dirty="0" smtClean="0"/>
              <a:t>You should read AIMA </a:t>
            </a:r>
            <a:r>
              <a:rPr lang="nb-NO" dirty="0" smtClean="0"/>
              <a:t>Chapters </a:t>
            </a:r>
            <a:r>
              <a:rPr lang="en-US" dirty="0" smtClean="0"/>
              <a:t>2.1 </a:t>
            </a:r>
            <a:r>
              <a:rPr lang="en-US" dirty="0"/>
              <a:t>and 2.2</a:t>
            </a:r>
            <a:r>
              <a:rPr lang="nb-NO" dirty="0" smtClean="0"/>
              <a:t>, 3.1-3.6, 5.2-5.5, 6.1-6.5, and 16.1-16.3.</a:t>
            </a:r>
          </a:p>
          <a:p>
            <a:endParaRPr lang="nb-NO" dirty="0"/>
          </a:p>
          <a:p>
            <a:r>
              <a:rPr lang="nb-NO" dirty="0" smtClean="0"/>
              <a:t>The </a:t>
            </a:r>
            <a:r>
              <a:rPr lang="nb-NO" dirty="0" err="1" smtClean="0"/>
              <a:t>midterm</a:t>
            </a:r>
            <a:r>
              <a:rPr lang="nb-NO" dirty="0" smtClean="0"/>
              <a:t> is a </a:t>
            </a:r>
            <a:r>
              <a:rPr lang="nb-NO" dirty="0" err="1" smtClean="0"/>
              <a:t>closed</a:t>
            </a:r>
            <a:r>
              <a:rPr lang="nb-NO" dirty="0" smtClean="0"/>
              <a:t> book </a:t>
            </a:r>
            <a:r>
              <a:rPr lang="nb-NO" dirty="0" err="1" smtClean="0"/>
              <a:t>exam</a:t>
            </a:r>
            <a:r>
              <a:rPr lang="nb-NO" dirty="0" smtClean="0"/>
              <a:t>.  No notes.  No </a:t>
            </a:r>
            <a:r>
              <a:rPr lang="nb-NO" dirty="0" err="1" smtClean="0"/>
              <a:t>devices</a:t>
            </a:r>
            <a:r>
              <a:rPr lang="nb-NO" dirty="0" smtClean="0"/>
              <a:t>.</a:t>
            </a:r>
          </a:p>
          <a:p>
            <a:endParaRPr lang="nb-NO" dirty="0"/>
          </a:p>
          <a:p>
            <a:r>
              <a:rPr lang="nb-NO" dirty="0" smtClean="0"/>
              <a:t>I </a:t>
            </a:r>
            <a:r>
              <a:rPr lang="nb-NO" dirty="0" err="1" smtClean="0"/>
              <a:t>will</a:t>
            </a:r>
            <a:r>
              <a:rPr lang="nb-NO" dirty="0" smtClean="0"/>
              <a:t> </a:t>
            </a:r>
            <a:r>
              <a:rPr lang="nb-NO" dirty="0" err="1" smtClean="0"/>
              <a:t>release</a:t>
            </a:r>
            <a:r>
              <a:rPr lang="nb-NO" dirty="0" smtClean="0"/>
              <a:t> a </a:t>
            </a:r>
            <a:r>
              <a:rPr lang="nb-NO" dirty="0" err="1" smtClean="0"/>
              <a:t>practice</a:t>
            </a:r>
            <a:r>
              <a:rPr lang="nb-NO" dirty="0" smtClean="0"/>
              <a:t> </a:t>
            </a:r>
            <a:r>
              <a:rPr lang="nb-NO" dirty="0" err="1" smtClean="0"/>
              <a:t>exam</a:t>
            </a:r>
            <a:r>
              <a:rPr lang="nb-NO" dirty="0" smtClean="0"/>
              <a:t> </a:t>
            </a:r>
            <a:r>
              <a:rPr lang="nb-NO" dirty="0" err="1" smtClean="0"/>
              <a:t>tonight</a:t>
            </a:r>
            <a:r>
              <a:rPr lang="nb-NO" dirty="0" smtClean="0"/>
              <a:t> </a:t>
            </a:r>
            <a:r>
              <a:rPr lang="nb-NO" dirty="0" err="1" smtClean="0"/>
              <a:t>on</a:t>
            </a:r>
            <a:r>
              <a:rPr lang="nb-NO" dirty="0" smtClean="0"/>
              <a:t> Piazza.</a:t>
            </a:r>
          </a:p>
          <a:p>
            <a:endParaRPr lang="nb-NO" dirty="0" smtClean="0"/>
          </a:p>
        </p:txBody>
      </p:sp>
    </p:spTree>
    <p:extLst>
      <p:ext uri="{BB962C8B-B14F-4D97-AF65-F5344CB8AC3E}">
        <p14:creationId xmlns:p14="http://schemas.microsoft.com/office/powerpoint/2010/main" val="1660389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Minimax Pacman</a:t>
            </a:r>
            <a:endParaRPr lang="en-US" dirty="0"/>
          </a:p>
        </p:txBody>
      </p:sp>
      <p:pic>
        <p:nvPicPr>
          <p:cNvPr id="3" name="pacmac-minmax-suicid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143000"/>
            <a:ext cx="7620000" cy="5421344"/>
          </a:xfrm>
          <a:prstGeom prst="rect">
            <a:avLst/>
          </a:prstGeom>
        </p:spPr>
      </p:pic>
    </p:spTree>
    <p:extLst>
      <p:ext uri="{BB962C8B-B14F-4D97-AF65-F5344CB8AC3E}">
        <p14:creationId xmlns:p14="http://schemas.microsoft.com/office/powerpoint/2010/main" val="2549305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a:t>
            </a:r>
            <a:r>
              <a:rPr lang="en-US" dirty="0" err="1" smtClean="0"/>
              <a:t>Expectimax</a:t>
            </a:r>
            <a:r>
              <a:rPr lang="en-US" dirty="0" smtClean="0"/>
              <a:t> Pacman</a:t>
            </a:r>
            <a:endParaRPr lang="en-US" dirty="0"/>
          </a:p>
        </p:txBody>
      </p:sp>
      <p:pic>
        <p:nvPicPr>
          <p:cNvPr id="4" name="pacman-expected-ma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6155" y="1219200"/>
            <a:ext cx="7573645" cy="5409747"/>
          </a:xfrm>
          <a:prstGeom prst="rect">
            <a:avLst/>
          </a:prstGeom>
        </p:spPr>
      </p:pic>
    </p:spTree>
    <p:extLst>
      <p:ext uri="{BB962C8B-B14F-4D97-AF65-F5344CB8AC3E}">
        <p14:creationId xmlns:p14="http://schemas.microsoft.com/office/powerpoint/2010/main" val="1662292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00B050"/>
                </a:solidFill>
              </a:rPr>
              <a:t>EXP</a:t>
            </a:r>
            <a:r>
              <a:rPr lang="en-US" sz="2400" dirty="0" smtClean="0"/>
              <a:t>: return </a:t>
            </a:r>
            <a:r>
              <a:rPr lang="en-US" sz="2400" dirty="0" smtClean="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8</a:t>
            </a:r>
            <a:endParaRPr lang="en-US" sz="2400" dirty="0">
              <a:latin typeface="Calibri"/>
              <a:cs typeface="Calibri"/>
            </a:endParaRP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24</a:t>
            </a:r>
            <a:endParaRPr lang="en-US" sz="2400" dirty="0">
              <a:latin typeface="Calibri"/>
              <a:cs typeface="Calibri"/>
            </a:endParaRP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-12</a:t>
            </a:r>
            <a:endParaRPr lang="en-US" sz="2400" dirty="0">
              <a:latin typeface="Calibri"/>
              <a:cs typeface="Calibri"/>
            </a:endParaRP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smtClean="0">
                <a:latin typeface="Calibri"/>
                <a:cs typeface="Calibri"/>
              </a:rPr>
              <a:t>1/2</a:t>
            </a:r>
            <a:endParaRPr lang="en-US" sz="2000" dirty="0">
              <a:latin typeface="Calibri"/>
              <a:cs typeface="Calibri"/>
            </a:endParaRP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smtClean="0">
                <a:latin typeface="Calibri"/>
                <a:cs typeface="Calibri"/>
              </a:rPr>
              <a:t>1/3</a:t>
            </a:r>
            <a:endParaRPr lang="en-US" sz="2000" dirty="0">
              <a:latin typeface="Calibri"/>
              <a:cs typeface="Calibri"/>
            </a:endParaRP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smtClean="0">
                <a:latin typeface="Calibri"/>
                <a:cs typeface="Calibri"/>
              </a:rPr>
              <a:t>1/6</a:t>
            </a:r>
            <a:endParaRPr lang="en-US" sz="2000" dirty="0">
              <a:latin typeface="Calibri"/>
              <a:cs typeface="Calibri"/>
            </a:endParaRP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smtClean="0">
                <a:latin typeface="Calibri" pitchFamily="34" charset="0"/>
              </a:rPr>
              <a:t>v = (1/2) (8) + (1/3) (24) + (1/6) (-12) = 10</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a14="http://schemas.microsoft.com/office/drawing/2010/main" xmlns="">
                <a:solidFill>
                  <a:srgbClr val="FFFFFF"/>
                </a:solidFill>
              </a14:hiddenFill>
            </a:ext>
          </a:extLst>
        </p:spPr>
      </p:pic>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Probabilities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a14="http://schemas.microsoft.com/office/drawing/2010/main" xmlns="">
                <a:solidFill>
                  <a:srgbClr val="FFFFFF"/>
                </a:solidFill>
              </a14:hiddenFill>
            </a:ext>
          </a:extLst>
        </p:spPr>
      </p:pic>
      <p:sp>
        <p:nvSpPr>
          <p:cNvPr id="12290" name="Rectangle 2"/>
          <p:cNvSpPr>
            <a:spLocks noGrp="1" noChangeArrowheads="1"/>
          </p:cNvSpPr>
          <p:nvPr>
            <p:ph type="title"/>
          </p:nvPr>
        </p:nvSpPr>
        <p:spPr/>
        <p:txBody>
          <a:bodyPr/>
          <a:lstStyle/>
          <a:p>
            <a:r>
              <a:rPr lang="en-US" smtClean="0"/>
              <a:t>Reminder: Probabilities</a:t>
            </a:r>
          </a:p>
        </p:txBody>
      </p:sp>
      <p:sp>
        <p:nvSpPr>
          <p:cNvPr id="12291" name="Rectangle 3"/>
          <p:cNvSpPr>
            <a:spLocks noGrp="1" noChangeArrowheads="1"/>
          </p:cNvSpPr>
          <p:nvPr>
            <p:ph idx="1"/>
          </p:nvPr>
        </p:nvSpPr>
        <p:spPr/>
        <p:txBody>
          <a:bodyPr/>
          <a:lstStyle/>
          <a:p>
            <a:pPr>
              <a:lnSpc>
                <a:spcPct val="80000"/>
              </a:lnSpc>
            </a:pPr>
            <a:r>
              <a:rPr lang="en-US" sz="2000" dirty="0" smtClean="0"/>
              <a:t>A </a:t>
            </a:r>
            <a:r>
              <a:rPr lang="en-US" sz="2000" dirty="0" smtClean="0">
                <a:solidFill>
                  <a:srgbClr val="CC0000"/>
                </a:solidFill>
              </a:rPr>
              <a:t>random variable</a:t>
            </a:r>
            <a:r>
              <a:rPr lang="en-US" sz="2000" dirty="0" smtClean="0"/>
              <a:t> represents an event whose outcome is unknown</a:t>
            </a:r>
          </a:p>
          <a:p>
            <a:pPr>
              <a:lnSpc>
                <a:spcPct val="80000"/>
              </a:lnSpc>
            </a:pPr>
            <a:r>
              <a:rPr lang="en-US" sz="2000" dirty="0" smtClean="0"/>
              <a:t>A </a:t>
            </a:r>
            <a:r>
              <a:rPr lang="en-US" sz="2000" dirty="0" smtClean="0">
                <a:solidFill>
                  <a:srgbClr val="CC0000"/>
                </a:solidFill>
              </a:rPr>
              <a:t>probability distribution</a:t>
            </a:r>
            <a:r>
              <a:rPr lang="en-US" sz="2000" dirty="0" smtClean="0"/>
              <a:t> is an assignment of weights to outcomes</a:t>
            </a:r>
          </a:p>
          <a:p>
            <a:pPr>
              <a:lnSpc>
                <a:spcPct val="80000"/>
              </a:lnSpc>
            </a:pPr>
            <a:endParaRPr lang="en-US" sz="2000" dirty="0" smtClean="0"/>
          </a:p>
          <a:p>
            <a:pPr>
              <a:lnSpc>
                <a:spcPct val="80000"/>
              </a:lnSpc>
            </a:pPr>
            <a:r>
              <a:rPr lang="en-US" sz="2000" dirty="0" smtClean="0"/>
              <a:t>Example: Traffic on freeway</a:t>
            </a:r>
          </a:p>
          <a:p>
            <a:pPr lvl="1">
              <a:lnSpc>
                <a:spcPct val="80000"/>
              </a:lnSpc>
            </a:pPr>
            <a:r>
              <a:rPr lang="en-US" sz="1800" dirty="0" smtClean="0"/>
              <a:t>Random variable: T = whether there’s traffic</a:t>
            </a:r>
          </a:p>
          <a:p>
            <a:pPr lvl="1">
              <a:lnSpc>
                <a:spcPct val="80000"/>
              </a:lnSpc>
            </a:pPr>
            <a:r>
              <a:rPr lang="en-US" sz="1800" dirty="0" smtClean="0"/>
              <a:t>Outcomes: T in {none, light, heavy}</a:t>
            </a:r>
          </a:p>
          <a:p>
            <a:pPr lvl="1">
              <a:lnSpc>
                <a:spcPct val="80000"/>
              </a:lnSpc>
            </a:pPr>
            <a:r>
              <a:rPr lang="en-US" sz="1800" dirty="0" smtClean="0"/>
              <a:t>Distribution: P(T=none) = 0.25, P(T=light) = 0.50, P(T=heavy) = 0.25</a:t>
            </a:r>
          </a:p>
          <a:p>
            <a:pPr>
              <a:lnSpc>
                <a:spcPct val="80000"/>
              </a:lnSpc>
            </a:pPr>
            <a:endParaRPr lang="en-US" sz="2000" dirty="0" smtClean="0"/>
          </a:p>
          <a:p>
            <a:pPr>
              <a:lnSpc>
                <a:spcPct val="80000"/>
              </a:lnSpc>
            </a:pPr>
            <a:r>
              <a:rPr lang="en-US" sz="2000" dirty="0" smtClean="0"/>
              <a:t>Some laws of probability (more later):</a:t>
            </a:r>
          </a:p>
          <a:p>
            <a:pPr lvl="1">
              <a:lnSpc>
                <a:spcPct val="80000"/>
              </a:lnSpc>
            </a:pPr>
            <a:r>
              <a:rPr lang="en-US" sz="1800" dirty="0" smtClean="0"/>
              <a:t>Probabilities are always non-negative</a:t>
            </a:r>
          </a:p>
          <a:p>
            <a:pPr lvl="1">
              <a:lnSpc>
                <a:spcPct val="80000"/>
              </a:lnSpc>
            </a:pPr>
            <a:r>
              <a:rPr lang="en-US" sz="1800" dirty="0" smtClean="0"/>
              <a:t>Probabilities over all possible outcomes sum to one</a:t>
            </a:r>
          </a:p>
          <a:p>
            <a:pPr>
              <a:lnSpc>
                <a:spcPct val="80000"/>
              </a:lnSpc>
            </a:pPr>
            <a:endParaRPr lang="en-US" sz="2000" dirty="0" smtClean="0"/>
          </a:p>
          <a:p>
            <a:pPr>
              <a:lnSpc>
                <a:spcPct val="80000"/>
              </a:lnSpc>
            </a:pPr>
            <a:r>
              <a:rPr lang="en-US" sz="2000" dirty="0" smtClean="0"/>
              <a:t>As we get more evidence, probabilities may change:</a:t>
            </a:r>
          </a:p>
          <a:p>
            <a:pPr lvl="1">
              <a:lnSpc>
                <a:spcPct val="80000"/>
              </a:lnSpc>
            </a:pPr>
            <a:r>
              <a:rPr lang="en-US" sz="1800" dirty="0" smtClean="0"/>
              <a:t>P(T=heavy) = 0.25, P(T=heavy | Hour=8am) = 0.60</a:t>
            </a:r>
          </a:p>
          <a:p>
            <a:pPr lvl="1">
              <a:lnSpc>
                <a:spcPct val="80000"/>
              </a:lnSpc>
            </a:pPr>
            <a:r>
              <a:rPr lang="en-US" sz="1800" dirty="0" smtClean="0"/>
              <a:t>We’ll talk about methods for reasoning and updating probabilities later</a:t>
            </a:r>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smtClean="0">
                <a:latin typeface="Calibri" pitchFamily="34" charset="0"/>
              </a:rPr>
              <a:t>0.50</a:t>
            </a:r>
            <a:endParaRPr lang="en-US" sz="3200" dirty="0">
              <a:latin typeface="Calibri" pitchFamily="34" charset="0"/>
            </a:endParaRP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1519" y="4826203"/>
            <a:ext cx="1554162" cy="172699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800" y="4800600"/>
            <a:ext cx="1643063" cy="1549839"/>
          </a:xfrm>
          <a:prstGeom prst="rect">
            <a:avLst/>
          </a:prstGeom>
          <a:noFill/>
          <a:extLst>
            <a:ext uri="{909E8E84-426E-40dd-AFC4-6F175D3DCCD1}">
              <a14:hiddenFill xmlns:a14="http://schemas.microsoft.com/office/drawing/2010/main" xmlns="">
                <a:solidFill>
                  <a:srgbClr val="FFFFFF"/>
                </a:solidFill>
              </a14:hiddenFill>
            </a:ext>
          </a:extLst>
        </p:spPr>
      </p:pic>
      <p:sp>
        <p:nvSpPr>
          <p:cNvPr id="16387" name="Rectangle 3"/>
          <p:cNvSpPr>
            <a:spLocks noGrp="1" noChangeArrowheads="1"/>
          </p:cNvSpPr>
          <p:nvPr>
            <p:ph idx="1"/>
          </p:nvPr>
        </p:nvSpPr>
        <p:spPr>
          <a:xfrm>
            <a:off x="381000" y="1371600"/>
            <a:ext cx="8915400" cy="4525963"/>
          </a:xfrm>
        </p:spPr>
        <p:txBody>
          <a:bodyPr/>
          <a:lstStyle/>
          <a:p>
            <a:pPr>
              <a:lnSpc>
                <a:spcPct val="90000"/>
              </a:lnSpc>
            </a:pPr>
            <a:r>
              <a:rPr lang="en-US" sz="2600" dirty="0" smtClean="0"/>
              <a:t>The expected value of a function of a random variable is the average, weighted by the probability distribution over outcomes</a:t>
            </a:r>
          </a:p>
          <a:p>
            <a:pPr lvl="4">
              <a:lnSpc>
                <a:spcPct val="90000"/>
              </a:lnSpc>
            </a:pPr>
            <a:endParaRPr lang="en-US" sz="1600" dirty="0" smtClean="0"/>
          </a:p>
          <a:p>
            <a:pPr>
              <a:lnSpc>
                <a:spcPct val="90000"/>
              </a:lnSpc>
            </a:pPr>
            <a:r>
              <a:rPr lang="en-US" sz="2600" dirty="0" smtClean="0"/>
              <a:t>Example: How long to get to the airport?</a:t>
            </a:r>
          </a:p>
          <a:p>
            <a:pPr lvl="1">
              <a:lnSpc>
                <a:spcPct val="90000"/>
              </a:lnSpc>
            </a:pPr>
            <a:endParaRPr lang="en-US" sz="2000" dirty="0" smtClean="0"/>
          </a:p>
          <a:p>
            <a:pPr lvl="2">
              <a:lnSpc>
                <a:spcPct val="90000"/>
              </a:lnSpc>
            </a:pPr>
            <a:endParaRPr lang="en-US" sz="2000" dirty="0" smtClean="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80963" y="4813148"/>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07076" y="1212791"/>
            <a:ext cx="3108698" cy="1987608"/>
          </a:xfrm>
          <a:prstGeom prst="rect">
            <a:avLst/>
          </a:prstGeom>
          <a:noFill/>
          <a:extLst>
            <a:ext uri="{909E8E84-426E-40dd-AFC4-6F175D3DCCD1}">
              <a14:hiddenFill xmlns:a14="http://schemas.microsoft.com/office/drawing/2010/main" xmlns="">
                <a:solidFill>
                  <a:srgbClr val="FFFFFF"/>
                </a:solidFill>
              </a14:hiddenFill>
            </a:ext>
          </a:extLst>
        </p:spPr>
      </p:pic>
      <p:sp>
        <p:nvSpPr>
          <p:cNvPr id="13314" name="Rectangle 2"/>
          <p:cNvSpPr>
            <a:spLocks noGrp="1" noChangeArrowheads="1"/>
          </p:cNvSpPr>
          <p:nvPr>
            <p:ph type="title"/>
          </p:nvPr>
        </p:nvSpPr>
        <p:spPr/>
        <p:txBody>
          <a:bodyPr/>
          <a:lstStyle/>
          <a:p>
            <a:r>
              <a:rPr lang="en-US" smtClean="0"/>
              <a:t>Reminder: Expectations</a:t>
            </a:r>
          </a:p>
        </p:txBody>
      </p:sp>
      <p:sp>
        <p:nvSpPr>
          <p:cNvPr id="10" name="TextBox 9"/>
          <p:cNvSpPr txBox="1"/>
          <p:nvPr/>
        </p:nvSpPr>
        <p:spPr>
          <a:xfrm>
            <a:off x="3097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1" name="TextBox 10"/>
          <p:cNvSpPr txBox="1"/>
          <p:nvPr/>
        </p:nvSpPr>
        <p:spPr>
          <a:xfrm>
            <a:off x="5383824" y="4229833"/>
            <a:ext cx="1219200" cy="461665"/>
          </a:xfrm>
          <a:prstGeom prst="rect">
            <a:avLst/>
          </a:prstGeom>
          <a:noFill/>
        </p:spPr>
        <p:txBody>
          <a:bodyPr wrap="square" rtlCol="0">
            <a:spAutoFit/>
          </a:bodyPr>
          <a:lstStyle/>
          <a:p>
            <a:r>
              <a:rPr lang="en-US" sz="2400" dirty="0" smtClean="0">
                <a:latin typeface="Calibri"/>
                <a:cs typeface="Calibri"/>
              </a:rPr>
              <a:t>0.50</a:t>
            </a:r>
            <a:endParaRPr lang="en-US" sz="2400" dirty="0">
              <a:latin typeface="Calibri"/>
              <a:cs typeface="Calibri"/>
            </a:endParaRPr>
          </a:p>
        </p:txBody>
      </p:sp>
      <p:sp>
        <p:nvSpPr>
          <p:cNvPr id="12" name="TextBox 11"/>
          <p:cNvSpPr txBox="1"/>
          <p:nvPr/>
        </p:nvSpPr>
        <p:spPr>
          <a:xfrm>
            <a:off x="7669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4" name="TextBox 13"/>
          <p:cNvSpPr txBox="1"/>
          <p:nvPr/>
        </p:nvSpPr>
        <p:spPr>
          <a:xfrm>
            <a:off x="811824" y="4229833"/>
            <a:ext cx="2286000" cy="461665"/>
          </a:xfrm>
          <a:prstGeom prst="rect">
            <a:avLst/>
          </a:prstGeom>
          <a:noFill/>
        </p:spPr>
        <p:txBody>
          <a:bodyPr wrap="square" rtlCol="0">
            <a:spAutoFit/>
          </a:bodyPr>
          <a:lstStyle/>
          <a:p>
            <a:r>
              <a:rPr lang="en-US" sz="2400" dirty="0" smtClean="0">
                <a:latin typeface="Calibri"/>
                <a:cs typeface="Calibri"/>
              </a:rPr>
              <a:t>Probability:</a:t>
            </a:r>
            <a:endParaRPr lang="en-US" sz="2400" dirty="0">
              <a:latin typeface="Calibri"/>
              <a:cs typeface="Calibri"/>
            </a:endParaRPr>
          </a:p>
        </p:txBody>
      </p:sp>
      <p:sp>
        <p:nvSpPr>
          <p:cNvPr id="15" name="TextBox 14"/>
          <p:cNvSpPr txBox="1"/>
          <p:nvPr/>
        </p:nvSpPr>
        <p:spPr>
          <a:xfrm>
            <a:off x="3097824" y="3544033"/>
            <a:ext cx="1219200" cy="461665"/>
          </a:xfrm>
          <a:prstGeom prst="rect">
            <a:avLst/>
          </a:prstGeom>
          <a:noFill/>
        </p:spPr>
        <p:txBody>
          <a:bodyPr wrap="square" rtlCol="0">
            <a:spAutoFit/>
          </a:bodyPr>
          <a:lstStyle/>
          <a:p>
            <a:r>
              <a:rPr lang="en-US" sz="2400" dirty="0" smtClean="0">
                <a:latin typeface="Calibri"/>
                <a:cs typeface="Calibri"/>
              </a:rPr>
              <a:t>20 min</a:t>
            </a:r>
            <a:endParaRPr lang="en-US" sz="2400" dirty="0">
              <a:latin typeface="Calibri"/>
              <a:cs typeface="Calibri"/>
            </a:endParaRPr>
          </a:p>
        </p:txBody>
      </p:sp>
      <p:sp>
        <p:nvSpPr>
          <p:cNvPr id="16" name="TextBox 15"/>
          <p:cNvSpPr txBox="1"/>
          <p:nvPr/>
        </p:nvSpPr>
        <p:spPr>
          <a:xfrm>
            <a:off x="5383824" y="3544033"/>
            <a:ext cx="1219200" cy="461665"/>
          </a:xfrm>
          <a:prstGeom prst="rect">
            <a:avLst/>
          </a:prstGeom>
          <a:noFill/>
        </p:spPr>
        <p:txBody>
          <a:bodyPr wrap="square" rtlCol="0">
            <a:spAutoFit/>
          </a:bodyPr>
          <a:lstStyle/>
          <a:p>
            <a:r>
              <a:rPr lang="en-US" sz="2400" dirty="0" smtClean="0">
                <a:latin typeface="Calibri"/>
                <a:cs typeface="Calibri"/>
              </a:rPr>
              <a:t>30 min</a:t>
            </a:r>
            <a:endParaRPr lang="en-US" sz="2400" dirty="0">
              <a:latin typeface="Calibri"/>
              <a:cs typeface="Calibri"/>
            </a:endParaRPr>
          </a:p>
        </p:txBody>
      </p:sp>
      <p:sp>
        <p:nvSpPr>
          <p:cNvPr id="17" name="TextBox 16"/>
          <p:cNvSpPr txBox="1"/>
          <p:nvPr/>
        </p:nvSpPr>
        <p:spPr>
          <a:xfrm>
            <a:off x="7669824" y="3544033"/>
            <a:ext cx="1219200" cy="461665"/>
          </a:xfrm>
          <a:prstGeom prst="rect">
            <a:avLst/>
          </a:prstGeom>
          <a:noFill/>
        </p:spPr>
        <p:txBody>
          <a:bodyPr wrap="square" rtlCol="0">
            <a:spAutoFit/>
          </a:bodyPr>
          <a:lstStyle/>
          <a:p>
            <a:r>
              <a:rPr lang="en-US" sz="2400" dirty="0" smtClean="0">
                <a:latin typeface="Calibri"/>
                <a:cs typeface="Calibri"/>
              </a:rPr>
              <a:t>60 min</a:t>
            </a:r>
            <a:endParaRPr lang="en-US" sz="2400" dirty="0">
              <a:latin typeface="Calibri"/>
              <a:cs typeface="Calibri"/>
            </a:endParaRPr>
          </a:p>
        </p:txBody>
      </p:sp>
      <p:sp>
        <p:nvSpPr>
          <p:cNvPr id="18" name="TextBox 17"/>
          <p:cNvSpPr txBox="1"/>
          <p:nvPr/>
        </p:nvSpPr>
        <p:spPr>
          <a:xfrm>
            <a:off x="811824" y="3544033"/>
            <a:ext cx="2286000" cy="461665"/>
          </a:xfrm>
          <a:prstGeom prst="rect">
            <a:avLst/>
          </a:prstGeom>
          <a:noFill/>
        </p:spPr>
        <p:txBody>
          <a:bodyPr wrap="square" rtlCol="0">
            <a:spAutoFit/>
          </a:bodyPr>
          <a:lstStyle/>
          <a:p>
            <a:r>
              <a:rPr lang="en-US" sz="2400" dirty="0" smtClean="0">
                <a:latin typeface="Calibri"/>
                <a:cs typeface="Calibri"/>
              </a:rPr>
              <a:t>Time:</a:t>
            </a:r>
            <a:endParaRPr lang="en-US" sz="2400" dirty="0">
              <a:latin typeface="Calibri"/>
              <a:cs typeface="Calibri"/>
            </a:endParaRPr>
          </a:p>
        </p:txBody>
      </p:sp>
      <p:sp>
        <p:nvSpPr>
          <p:cNvPr id="19" name="Right Arrow 18"/>
          <p:cNvSpPr/>
          <p:nvPr/>
        </p:nvSpPr>
        <p:spPr>
          <a:xfrm>
            <a:off x="8991600" y="3686253"/>
            <a:ext cx="838200" cy="9144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TextBox 19"/>
          <p:cNvSpPr txBox="1"/>
          <p:nvPr/>
        </p:nvSpPr>
        <p:spPr>
          <a:xfrm>
            <a:off x="10210800" y="3848833"/>
            <a:ext cx="1219200" cy="523220"/>
          </a:xfrm>
          <a:prstGeom prst="rect">
            <a:avLst/>
          </a:prstGeom>
          <a:noFill/>
        </p:spPr>
        <p:txBody>
          <a:bodyPr wrap="square" rtlCol="0">
            <a:spAutoFit/>
          </a:bodyPr>
          <a:lstStyle/>
          <a:p>
            <a:r>
              <a:rPr lang="en-US" sz="2800" dirty="0" smtClean="0">
                <a:latin typeface="Calibri"/>
                <a:cs typeface="Calibri"/>
              </a:rPr>
              <a:t>35 min</a:t>
            </a:r>
            <a:endParaRPr lang="en-US" sz="2800" dirty="0">
              <a:latin typeface="Calibri"/>
              <a:cs typeface="Calibri"/>
            </a:endParaRPr>
          </a:p>
        </p:txBody>
      </p:sp>
      <p:sp>
        <p:nvSpPr>
          <p:cNvPr id="21" name="TextBox 20"/>
          <p:cNvSpPr txBox="1"/>
          <p:nvPr/>
        </p:nvSpPr>
        <p:spPr>
          <a:xfrm>
            <a:off x="3276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2" name="TextBox 21"/>
          <p:cNvSpPr txBox="1"/>
          <p:nvPr/>
        </p:nvSpPr>
        <p:spPr>
          <a:xfrm>
            <a:off x="5562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3" name="TextBox 22"/>
          <p:cNvSpPr txBox="1"/>
          <p:nvPr/>
        </p:nvSpPr>
        <p:spPr>
          <a:xfrm>
            <a:off x="7848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4" name="TextBox 23"/>
          <p:cNvSpPr txBox="1"/>
          <p:nvPr/>
        </p:nvSpPr>
        <p:spPr>
          <a:xfrm>
            <a:off x="44196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
        <p:nvSpPr>
          <p:cNvPr id="25" name="TextBox 24"/>
          <p:cNvSpPr txBox="1"/>
          <p:nvPr/>
        </p:nvSpPr>
        <p:spPr>
          <a:xfrm>
            <a:off x="66294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914400" y="0"/>
            <a:ext cx="10287000" cy="1447800"/>
          </a:xfrm>
        </p:spPr>
        <p:txBody>
          <a:bodyPr/>
          <a:lstStyle/>
          <a:p>
            <a:r>
              <a:rPr lang="en-US" altLang="en-US" dirty="0" smtClean="0"/>
              <a:t>HW4 has been released</a:t>
            </a:r>
            <a:endParaRPr lang="en-US" altLang="en-US" dirty="0"/>
          </a:p>
        </p:txBody>
      </p:sp>
      <p:sp>
        <p:nvSpPr>
          <p:cNvPr id="14341" name="Rectangle 3"/>
          <p:cNvSpPr>
            <a:spLocks noGrp="1" noChangeArrowheads="1"/>
          </p:cNvSpPr>
          <p:nvPr>
            <p:ph type="subTitle" idx="1"/>
          </p:nvPr>
        </p:nvSpPr>
        <p:spPr>
          <a:xfrm>
            <a:off x="228600" y="1337733"/>
            <a:ext cx="11811000" cy="4876800"/>
          </a:xfrm>
        </p:spPr>
        <p:txBody>
          <a:bodyPr/>
          <a:lstStyle/>
          <a:p>
            <a:r>
              <a:rPr lang="nb-NO" dirty="0" smtClean="0"/>
              <a:t>This HW is all </a:t>
            </a:r>
            <a:r>
              <a:rPr lang="nb-NO" dirty="0" err="1" smtClean="0"/>
              <a:t>about</a:t>
            </a:r>
            <a:r>
              <a:rPr lang="nb-NO" dirty="0" smtClean="0"/>
              <a:t> games: </a:t>
            </a:r>
            <a:r>
              <a:rPr lang="nb-NO" dirty="0" err="1" smtClean="0"/>
              <a:t>Sudoku</a:t>
            </a:r>
            <a:r>
              <a:rPr lang="nb-NO" dirty="0" smtClean="0"/>
              <a:t> </a:t>
            </a:r>
            <a:r>
              <a:rPr lang="nb-NO" dirty="0" err="1" smtClean="0"/>
              <a:t>solver</a:t>
            </a:r>
            <a:r>
              <a:rPr lang="nb-NO" dirty="0" smtClean="0"/>
              <a:t>!  </a:t>
            </a:r>
            <a:r>
              <a:rPr lang="nb-NO" dirty="0" err="1" smtClean="0"/>
              <a:t>Dominoes</a:t>
            </a:r>
            <a:r>
              <a:rPr lang="nb-NO" dirty="0" smtClean="0"/>
              <a:t>!</a:t>
            </a:r>
            <a:r>
              <a:rPr lang="nb-NO" dirty="0"/>
              <a:t> </a:t>
            </a:r>
            <a:r>
              <a:rPr lang="nb-NO" dirty="0" smtClean="0"/>
              <a:t> It’s </a:t>
            </a:r>
            <a:r>
              <a:rPr lang="nb-NO" dirty="0" err="1" smtClean="0"/>
              <a:t>fun</a:t>
            </a:r>
            <a:r>
              <a:rPr lang="nb-NO" dirty="0" smtClean="0"/>
              <a:t> </a:t>
            </a:r>
            <a:r>
              <a:rPr lang="nb-NO" dirty="0" err="1" smtClean="0"/>
              <a:t>but</a:t>
            </a:r>
            <a:r>
              <a:rPr lang="nb-NO" dirty="0" smtClean="0"/>
              <a:t> </a:t>
            </a:r>
            <a:r>
              <a:rPr lang="nb-NO" dirty="0" err="1" smtClean="0"/>
              <a:t>will</a:t>
            </a:r>
            <a:r>
              <a:rPr lang="nb-NO" dirty="0" smtClean="0"/>
              <a:t> </a:t>
            </a:r>
            <a:r>
              <a:rPr lang="nb-NO" dirty="0" err="1" smtClean="0"/>
              <a:t>take</a:t>
            </a:r>
            <a:r>
              <a:rPr lang="nb-NO" dirty="0" smtClean="0"/>
              <a:t> more time</a:t>
            </a:r>
            <a:r>
              <a:rPr lang="nb-NO" dirty="0"/>
              <a:t> </a:t>
            </a:r>
            <a:r>
              <a:rPr lang="nb-NO" dirty="0" err="1" smtClean="0"/>
              <a:t>than</a:t>
            </a:r>
            <a:r>
              <a:rPr lang="nb-NO" dirty="0" smtClean="0"/>
              <a:t> </a:t>
            </a:r>
            <a:r>
              <a:rPr lang="nb-NO" dirty="0" err="1" smtClean="0"/>
              <a:t>past</a:t>
            </a:r>
            <a:r>
              <a:rPr lang="nb-NO" dirty="0" smtClean="0"/>
              <a:t> </a:t>
            </a:r>
            <a:r>
              <a:rPr lang="nb-NO" dirty="0" err="1" smtClean="0"/>
              <a:t>HWs</a:t>
            </a:r>
            <a:r>
              <a:rPr lang="nb-NO" dirty="0" smtClean="0"/>
              <a:t>.  </a:t>
            </a:r>
            <a:r>
              <a:rPr lang="nb-NO" dirty="0" err="1" smtClean="0"/>
              <a:t>We’re</a:t>
            </a:r>
            <a:r>
              <a:rPr lang="nb-NO" dirty="0" smtClean="0"/>
              <a:t> giving </a:t>
            </a:r>
            <a:r>
              <a:rPr lang="nb-NO" dirty="0" err="1" smtClean="0"/>
              <a:t>you</a:t>
            </a:r>
            <a:r>
              <a:rPr lang="nb-NO" dirty="0" smtClean="0"/>
              <a:t> 3 </a:t>
            </a:r>
            <a:r>
              <a:rPr lang="nb-NO" dirty="0" err="1" smtClean="0"/>
              <a:t>weeks</a:t>
            </a:r>
            <a:r>
              <a:rPr lang="nb-NO" dirty="0" smtClean="0"/>
              <a:t> to turn it in.  </a:t>
            </a:r>
          </a:p>
          <a:p>
            <a:endParaRPr lang="nb-NO" dirty="0"/>
          </a:p>
          <a:p>
            <a:r>
              <a:rPr lang="nb-NO" dirty="0" smtClean="0"/>
              <a:t>(</a:t>
            </a:r>
            <a:r>
              <a:rPr lang="nb-NO" dirty="0" err="1" smtClean="0"/>
              <a:t>Don’t</a:t>
            </a:r>
            <a:r>
              <a:rPr lang="nb-NO" dirty="0" smtClean="0"/>
              <a:t> </a:t>
            </a:r>
            <a:r>
              <a:rPr lang="nb-NO" dirty="0" err="1" smtClean="0"/>
              <a:t>thank</a:t>
            </a:r>
            <a:r>
              <a:rPr lang="nb-NO" dirty="0" smtClean="0"/>
              <a:t> </a:t>
            </a:r>
            <a:r>
              <a:rPr lang="nb-NO" dirty="0" err="1" smtClean="0"/>
              <a:t>us</a:t>
            </a:r>
            <a:r>
              <a:rPr lang="nb-NO" dirty="0" smtClean="0"/>
              <a:t> </a:t>
            </a:r>
            <a:r>
              <a:rPr lang="mr-IN" dirty="0" smtClean="0"/>
              <a:t>–</a:t>
            </a:r>
            <a:r>
              <a:rPr lang="nb-NO" dirty="0" smtClean="0"/>
              <a:t> </a:t>
            </a:r>
            <a:r>
              <a:rPr lang="nb-NO" dirty="0" err="1" smtClean="0"/>
              <a:t>you’ll</a:t>
            </a:r>
            <a:r>
              <a:rPr lang="nb-NO" dirty="0" smtClean="0"/>
              <a:t> be </a:t>
            </a:r>
            <a:r>
              <a:rPr lang="nb-NO" dirty="0" err="1" smtClean="0"/>
              <a:t>studying</a:t>
            </a:r>
            <a:r>
              <a:rPr lang="nb-NO" dirty="0" smtClean="0"/>
              <a:t> for </a:t>
            </a:r>
            <a:r>
              <a:rPr lang="nb-NO" dirty="0" err="1" smtClean="0"/>
              <a:t>the</a:t>
            </a:r>
            <a:r>
              <a:rPr lang="nb-NO" dirty="0" smtClean="0"/>
              <a:t> </a:t>
            </a:r>
            <a:r>
              <a:rPr lang="nb-NO" dirty="0" err="1" smtClean="0"/>
              <a:t>midterm</a:t>
            </a:r>
            <a:r>
              <a:rPr lang="nb-NO" dirty="0" smtClean="0"/>
              <a:t> </a:t>
            </a:r>
            <a:r>
              <a:rPr lang="nb-NO" dirty="0" err="1" smtClean="0"/>
              <a:t>this</a:t>
            </a:r>
            <a:r>
              <a:rPr lang="nb-NO" dirty="0" smtClean="0"/>
              <a:t> </a:t>
            </a:r>
            <a:r>
              <a:rPr lang="nb-NO" dirty="0" err="1" smtClean="0"/>
              <a:t>week</a:t>
            </a:r>
            <a:r>
              <a:rPr lang="nb-NO" dirty="0" smtClean="0"/>
              <a:t>, </a:t>
            </a:r>
            <a:r>
              <a:rPr lang="nb-NO" dirty="0" err="1" smtClean="0"/>
              <a:t>on</a:t>
            </a:r>
            <a:r>
              <a:rPr lang="nb-NO" dirty="0" smtClean="0"/>
              <a:t> Winger break </a:t>
            </a:r>
            <a:r>
              <a:rPr lang="nb-NO" dirty="0" err="1" smtClean="0"/>
              <a:t>next</a:t>
            </a:r>
            <a:r>
              <a:rPr lang="nb-NO" dirty="0" smtClean="0"/>
              <a:t> </a:t>
            </a:r>
            <a:r>
              <a:rPr lang="nb-NO" dirty="0" err="1" smtClean="0"/>
              <a:t>week</a:t>
            </a:r>
            <a:r>
              <a:rPr lang="nb-NO" dirty="0" smtClean="0"/>
              <a:t>, and </a:t>
            </a:r>
            <a:r>
              <a:rPr lang="nb-NO" dirty="0" err="1" smtClean="0"/>
              <a:t>finally</a:t>
            </a:r>
            <a:r>
              <a:rPr lang="nb-NO" dirty="0" smtClean="0"/>
              <a:t> </a:t>
            </a:r>
            <a:r>
              <a:rPr lang="nb-NO" dirty="0" err="1" smtClean="0"/>
              <a:t>doing</a:t>
            </a:r>
            <a:r>
              <a:rPr lang="nb-NO" dirty="0" smtClean="0"/>
              <a:t> </a:t>
            </a:r>
            <a:r>
              <a:rPr lang="nb-NO" dirty="0" err="1" smtClean="0"/>
              <a:t>your</a:t>
            </a:r>
            <a:r>
              <a:rPr lang="nb-NO" dirty="0" smtClean="0"/>
              <a:t> HW </a:t>
            </a:r>
            <a:r>
              <a:rPr lang="nb-NO" dirty="0" err="1" smtClean="0"/>
              <a:t>the</a:t>
            </a:r>
            <a:r>
              <a:rPr lang="nb-NO" dirty="0" smtClean="0"/>
              <a:t> </a:t>
            </a:r>
            <a:r>
              <a:rPr lang="nb-NO" dirty="0" err="1" smtClean="0"/>
              <a:t>following</a:t>
            </a:r>
            <a:r>
              <a:rPr lang="nb-NO" dirty="0" smtClean="0"/>
              <a:t> </a:t>
            </a:r>
            <a:r>
              <a:rPr lang="nb-NO" dirty="0" err="1" smtClean="0"/>
              <a:t>week</a:t>
            </a:r>
            <a:r>
              <a:rPr lang="nb-NO" dirty="0" smtClean="0"/>
              <a:t>). </a:t>
            </a:r>
          </a:p>
          <a:p>
            <a:endParaRPr lang="nb-NO" dirty="0"/>
          </a:p>
          <a:p>
            <a:r>
              <a:rPr lang="nb-NO" dirty="0" smtClean="0"/>
              <a:t>The </a:t>
            </a:r>
            <a:r>
              <a:rPr lang="nb-NO" dirty="0" err="1" smtClean="0"/>
              <a:t>assignment</a:t>
            </a:r>
            <a:r>
              <a:rPr lang="nb-NO" dirty="0" smtClean="0"/>
              <a:t> </a:t>
            </a:r>
            <a:r>
              <a:rPr lang="nb-NO" dirty="0"/>
              <a:t>is due </a:t>
            </a:r>
            <a:r>
              <a:rPr lang="nb-NO" dirty="0" err="1"/>
              <a:t>on</a:t>
            </a:r>
            <a:r>
              <a:rPr lang="nb-NO" dirty="0"/>
              <a:t> </a:t>
            </a:r>
            <a:r>
              <a:rPr lang="nb-NO" dirty="0" err="1"/>
              <a:t>Tuesday</a:t>
            </a:r>
            <a:r>
              <a:rPr lang="nb-NO" dirty="0"/>
              <a:t>, </a:t>
            </a:r>
            <a:r>
              <a:rPr lang="nb-NO" dirty="0" err="1"/>
              <a:t>October</a:t>
            </a:r>
            <a:r>
              <a:rPr lang="nb-NO" dirty="0"/>
              <a:t> 16, 2018 </a:t>
            </a:r>
            <a:r>
              <a:rPr lang="nb-NO" dirty="0" err="1"/>
              <a:t>before</a:t>
            </a:r>
            <a:r>
              <a:rPr lang="nb-NO" dirty="0"/>
              <a:t> 11:59PM. </a:t>
            </a:r>
          </a:p>
          <a:p>
            <a:r>
              <a:rPr lang="nb-NO" dirty="0"/>
              <a:t/>
            </a:r>
            <a:br>
              <a:rPr lang="nb-NO" dirty="0"/>
            </a:br>
            <a:endParaRPr lang="nb-NO" dirty="0" smtClean="0"/>
          </a:p>
        </p:txBody>
      </p:sp>
      <p:sp>
        <p:nvSpPr>
          <p:cNvPr id="3" name="TextBox 2"/>
          <p:cNvSpPr txBox="1"/>
          <p:nvPr/>
        </p:nvSpPr>
        <p:spPr>
          <a:xfrm>
            <a:off x="2235200" y="10837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55656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1524000"/>
            <a:ext cx="7239000" cy="4525963"/>
          </a:xfrm>
        </p:spPr>
        <p:txBody>
          <a:bodyPr/>
          <a:lstStyle/>
          <a:p>
            <a:pPr>
              <a:lnSpc>
                <a:spcPct val="80000"/>
              </a:lnSpc>
            </a:pPr>
            <a:r>
              <a:rPr lang="en-US" sz="2400" dirty="0" smtClean="0">
                <a:latin typeface="Calibri"/>
                <a:cs typeface="Calibri"/>
              </a:rPr>
              <a:t>In </a:t>
            </a:r>
            <a:r>
              <a:rPr lang="en-US" sz="2400" dirty="0" err="1" smtClean="0">
                <a:latin typeface="Calibri"/>
                <a:cs typeface="Calibri"/>
              </a:rPr>
              <a:t>expectimax</a:t>
            </a:r>
            <a:r>
              <a:rPr lang="en-US" sz="2400" dirty="0" smtClean="0">
                <a:latin typeface="Calibri"/>
                <a:cs typeface="Calibri"/>
              </a:rPr>
              <a:t> search, we have a probabilistic model of how the opponent (or environment) will behave in any state</a:t>
            </a:r>
          </a:p>
          <a:p>
            <a:pPr lvl="1">
              <a:lnSpc>
                <a:spcPct val="80000"/>
              </a:lnSpc>
            </a:pPr>
            <a:r>
              <a:rPr lang="en-US" sz="2000" dirty="0" smtClean="0">
                <a:latin typeface="Calibri"/>
                <a:cs typeface="Calibri"/>
              </a:rPr>
              <a:t>Model could be a simple uniform distribution (roll a die)</a:t>
            </a:r>
          </a:p>
          <a:p>
            <a:pPr lvl="1">
              <a:lnSpc>
                <a:spcPct val="80000"/>
              </a:lnSpc>
            </a:pPr>
            <a:r>
              <a:rPr lang="en-US" sz="2000" dirty="0" smtClean="0">
                <a:latin typeface="Calibri"/>
                <a:cs typeface="Calibri"/>
              </a:rPr>
              <a:t>Model could be sophisticated and require a great deal of computation</a:t>
            </a:r>
          </a:p>
          <a:p>
            <a:pPr lvl="1">
              <a:lnSpc>
                <a:spcPct val="80000"/>
              </a:lnSpc>
            </a:pPr>
            <a:r>
              <a:rPr lang="en-US" sz="2000" dirty="0" smtClean="0">
                <a:latin typeface="Calibri"/>
                <a:cs typeface="Calibri"/>
              </a:rPr>
              <a:t>We have a chance node for any outcome out of our control: opponent or environment</a:t>
            </a:r>
          </a:p>
          <a:p>
            <a:pPr lvl="1">
              <a:lnSpc>
                <a:spcPct val="80000"/>
              </a:lnSpc>
            </a:pPr>
            <a:r>
              <a:rPr lang="en-US" sz="2000" dirty="0" smtClean="0">
                <a:latin typeface="Calibri"/>
                <a:cs typeface="Calibri"/>
              </a:rPr>
              <a:t>The model might say that adversarial actions are likely!</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8382000" y="1676400"/>
            <a:ext cx="2819400" cy="3733800"/>
            <a:chOff x="3408" y="1248"/>
            <a:chExt cx="1776"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11280" name="Picture 36"/>
            <p:cNvPicPr>
              <a:picLocks noChangeAspect="1" noChangeArrowheads="1"/>
            </p:cNvPicPr>
            <p:nvPr/>
          </p:nvPicPr>
          <p:blipFill>
            <a:blip r:embed="rId3" cstate="print"/>
            <a:srcRect/>
            <a:stretch>
              <a:fillRect/>
            </a:stretch>
          </p:blipFill>
          <p:spPr bwMode="auto">
            <a:xfrm>
              <a:off x="5022" y="1681"/>
              <a:ext cx="162" cy="126"/>
            </a:xfrm>
            <a:prstGeom prst="rect">
              <a:avLst/>
            </a:prstGeom>
            <a:noFill/>
            <a:ln w="9525">
              <a:noFill/>
              <a:miter lim="800000"/>
              <a:headEnd/>
              <a:tailEnd/>
            </a:ln>
          </p:spPr>
        </p:pic>
        <p:pic>
          <p:nvPicPr>
            <p:cNvPr id="11281" name="Picture 37"/>
            <p:cNvPicPr>
              <a:picLocks noChangeAspect="1" noChangeArrowheads="1"/>
            </p:cNvPicPr>
            <p:nvPr/>
          </p:nvPicPr>
          <p:blipFill>
            <a:blip r:embed="rId4" cstate="print"/>
            <a:srcRect/>
            <a:stretch>
              <a:fillRect/>
            </a:stretch>
          </p:blipFill>
          <p:spPr bwMode="auto">
            <a:xfrm>
              <a:off x="5028" y="2367"/>
              <a:ext cx="148" cy="133"/>
            </a:xfrm>
            <a:prstGeom prst="rect">
              <a:avLst/>
            </a:prstGeom>
            <a:noFill/>
            <a:ln w="9525">
              <a:noFill/>
              <a:miter lim="800000"/>
              <a:headEnd/>
              <a:tailEnd/>
            </a:ln>
          </p:spPr>
        </p:pic>
        <p:pic>
          <p:nvPicPr>
            <p:cNvPr id="11282" name="Picture 38"/>
            <p:cNvPicPr>
              <a:picLocks noChangeAspect="1" noChangeArrowheads="1"/>
            </p:cNvPicPr>
            <p:nvPr/>
          </p:nvPicPr>
          <p:blipFill>
            <a:blip r:embed="rId5" cstate="print"/>
            <a:srcRect/>
            <a:stretch>
              <a:fillRect/>
            </a:stretch>
          </p:blipFill>
          <p:spPr bwMode="auto">
            <a:xfrm>
              <a:off x="5013" y="1248"/>
              <a:ext cx="162" cy="141"/>
            </a:xfrm>
            <a:prstGeom prst="rect">
              <a:avLst/>
            </a:prstGeom>
            <a:noFill/>
            <a:ln w="9525">
              <a:noFill/>
              <a:miter lim="800000"/>
              <a:headEnd/>
              <a:tailEnd/>
            </a:ln>
          </p:spPr>
        </p:pic>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11289" name="Picture 46"/>
            <p:cNvPicPr>
              <a:picLocks noChangeAspect="1" noChangeArrowheads="1"/>
            </p:cNvPicPr>
            <p:nvPr/>
          </p:nvPicPr>
          <p:blipFill>
            <a:blip r:embed="rId5" cstate="print"/>
            <a:srcRect/>
            <a:stretch>
              <a:fillRect/>
            </a:stretch>
          </p:blipFill>
          <p:spPr bwMode="auto">
            <a:xfrm>
              <a:off x="5022" y="2976"/>
              <a:ext cx="162" cy="141"/>
            </a:xfrm>
            <a:prstGeom prst="rect">
              <a:avLst/>
            </a:prstGeom>
            <a:noFill/>
            <a:ln w="9525">
              <a:noFill/>
              <a:miter lim="800000"/>
              <a:headEnd/>
              <a:tailEnd/>
            </a:ln>
          </p:spPr>
        </p:pic>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grpSp>
      <p:sp>
        <p:nvSpPr>
          <p:cNvPr id="11269" name="Text Box 51"/>
          <p:cNvSpPr txBox="1">
            <a:spLocks noChangeArrowheads="1"/>
          </p:cNvSpPr>
          <p:nvPr/>
        </p:nvSpPr>
        <p:spPr bwMode="auto">
          <a:xfrm>
            <a:off x="8077200" y="5715000"/>
            <a:ext cx="3886200" cy="915988"/>
          </a:xfrm>
          <a:prstGeom prst="rect">
            <a:avLst/>
          </a:prstGeom>
          <a:noFill/>
          <a:ln w="9525">
            <a:noFill/>
            <a:miter lim="800000"/>
            <a:headEnd/>
            <a:tailEnd/>
          </a:ln>
        </p:spPr>
        <p:txBody>
          <a:bodyPr>
            <a:spAutoFit/>
          </a:bodyPr>
          <a:lstStyle/>
          <a:p>
            <a:pPr algn="ctr">
              <a:spcBef>
                <a:spcPct val="50000"/>
              </a:spcBef>
            </a:pPr>
            <a:r>
              <a:rPr lang="en-US" i="1" dirty="0">
                <a:solidFill>
                  <a:srgbClr val="CC0000"/>
                </a:solidFill>
                <a:latin typeface="Calibri"/>
                <a:cs typeface="Calibri"/>
              </a:rPr>
              <a:t>Having a probabilistic belief about </a:t>
            </a:r>
            <a:r>
              <a:rPr lang="en-US" i="1" dirty="0" smtClean="0">
                <a:solidFill>
                  <a:srgbClr val="CC0000"/>
                </a:solidFill>
                <a:latin typeface="Calibri"/>
                <a:cs typeface="Calibri"/>
              </a:rPr>
              <a:t>another </a:t>
            </a:r>
            <a:r>
              <a:rPr lang="en-US" i="1" dirty="0">
                <a:solidFill>
                  <a:srgbClr val="CC0000"/>
                </a:solidFill>
                <a:latin typeface="Calibri"/>
                <a:cs typeface="Calibri"/>
              </a:rPr>
              <a:t>agent’s action does not mean that </a:t>
            </a:r>
            <a:r>
              <a:rPr lang="en-US" i="1" dirty="0" smtClean="0">
                <a:solidFill>
                  <a:srgbClr val="CC0000"/>
                </a:solidFill>
                <a:latin typeface="Calibri"/>
                <a:cs typeface="Calibri"/>
              </a:rPr>
              <a:t>the agent </a:t>
            </a:r>
            <a:r>
              <a:rPr lang="en-US" i="1" dirty="0">
                <a:solidFill>
                  <a:srgbClr val="CC0000"/>
                </a:solidFill>
                <a:latin typeface="Calibri"/>
                <a:cs typeface="Calibri"/>
              </a:rPr>
              <a:t>is flipping any coins!</a:t>
            </a: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46706" y="1519387"/>
            <a:ext cx="2206625" cy="227330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099"/>
                                        </p:tgtEl>
                                        <p:attrNameLst>
                                          <p:attrName>ppt_x</p:attrName>
                                        </p:attrNameLst>
                                      </p:cBhvr>
                                      <p:tavLst>
                                        <p:tav tm="0">
                                          <p:val>
                                            <p:strVal val="ppt_x"/>
                                          </p:val>
                                        </p:tav>
                                        <p:tav tm="100000">
                                          <p:val>
                                            <p:strVal val="1+ppt_w/2"/>
                                          </p:val>
                                        </p:tav>
                                      </p:tavLst>
                                    </p:anim>
                                    <p:anim calcmode="lin" valueType="num">
                                      <p:cBhvr additive="base">
                                        <p:cTn id="13" dur="500"/>
                                        <p:tgtEl>
                                          <p:spTgt spid="4099"/>
                                        </p:tgtEl>
                                        <p:attrNameLst>
                                          <p:attrName>ppt_y</p:attrName>
                                        </p:attrNameLst>
                                      </p:cBhvr>
                                      <p:tavLst>
                                        <p:tav tm="0">
                                          <p:val>
                                            <p:strVal val="ppt_y"/>
                                          </p:val>
                                        </p:tav>
                                        <p:tav tm="100000">
                                          <p:val>
                                            <p:strVal val="ppt_y"/>
                                          </p:val>
                                        </p:tav>
                                      </p:tavLst>
                                    </p:anim>
                                    <p:set>
                                      <p:cBhvr>
                                        <p:cTn id="1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457200" y="1524000"/>
            <a:ext cx="8229600" cy="4876800"/>
          </a:xfrm>
        </p:spPr>
        <p:txBody>
          <a:bodyPr/>
          <a:lstStyle/>
          <a:p>
            <a:pPr>
              <a:lnSpc>
                <a:spcPct val="90000"/>
              </a:lnSpc>
            </a:pPr>
            <a:r>
              <a:rPr lang="en-US" sz="2400" dirty="0" smtClean="0"/>
              <a:t>Objectivist / frequentist answer:</a:t>
            </a:r>
          </a:p>
          <a:p>
            <a:pPr lvl="1">
              <a:lnSpc>
                <a:spcPct val="90000"/>
              </a:lnSpc>
            </a:pPr>
            <a:r>
              <a:rPr lang="en-US" sz="2000" dirty="0" smtClean="0"/>
              <a:t>Averages over repeated </a:t>
            </a:r>
            <a:r>
              <a:rPr lang="en-US" sz="2000" i="1" dirty="0" smtClean="0"/>
              <a:t>experiments</a:t>
            </a:r>
          </a:p>
          <a:p>
            <a:pPr lvl="1">
              <a:lnSpc>
                <a:spcPct val="90000"/>
              </a:lnSpc>
            </a:pPr>
            <a:r>
              <a:rPr lang="en-US" sz="2000" dirty="0" smtClean="0"/>
              <a:t>E.g. empirically estimating P(rain) from historical observation</a:t>
            </a:r>
          </a:p>
          <a:p>
            <a:pPr lvl="1">
              <a:lnSpc>
                <a:spcPct val="90000"/>
              </a:lnSpc>
            </a:pPr>
            <a:r>
              <a:rPr lang="en-US" sz="2000" dirty="0" smtClean="0"/>
              <a:t>Assertion about how future experiments will go (in the limit)</a:t>
            </a:r>
          </a:p>
          <a:p>
            <a:pPr lvl="1">
              <a:lnSpc>
                <a:spcPct val="90000"/>
              </a:lnSpc>
            </a:pPr>
            <a:r>
              <a:rPr lang="en-US" sz="2000" dirty="0" smtClean="0"/>
              <a:t>New evidence changes the </a:t>
            </a:r>
            <a:r>
              <a:rPr lang="en-US" sz="2000" i="1" dirty="0" smtClean="0"/>
              <a:t>reference class</a:t>
            </a:r>
          </a:p>
          <a:p>
            <a:pPr lvl="1">
              <a:lnSpc>
                <a:spcPct val="90000"/>
              </a:lnSpc>
            </a:pPr>
            <a:r>
              <a:rPr lang="en-US" sz="2000" dirty="0" smtClean="0"/>
              <a:t>Makes one think of </a:t>
            </a:r>
            <a:r>
              <a:rPr lang="en-US" sz="2000" i="1" dirty="0" smtClean="0"/>
              <a:t>inherently random</a:t>
            </a:r>
            <a:r>
              <a:rPr lang="en-US" sz="2000" dirty="0" smtClean="0"/>
              <a:t> events, like rolling dice</a:t>
            </a:r>
          </a:p>
          <a:p>
            <a:pPr>
              <a:lnSpc>
                <a:spcPct val="90000"/>
              </a:lnSpc>
            </a:pPr>
            <a:endParaRPr lang="en-US" sz="2400" dirty="0" smtClean="0"/>
          </a:p>
          <a:p>
            <a:pPr>
              <a:lnSpc>
                <a:spcPct val="90000"/>
              </a:lnSpc>
            </a:pPr>
            <a:r>
              <a:rPr lang="en-US" sz="2400" dirty="0" smtClean="0"/>
              <a:t>Subjectivist / Bayesian answer:</a:t>
            </a:r>
          </a:p>
          <a:p>
            <a:pPr lvl="1">
              <a:lnSpc>
                <a:spcPct val="90000"/>
              </a:lnSpc>
            </a:pPr>
            <a:r>
              <a:rPr lang="en-US" sz="2000" dirty="0" smtClean="0"/>
              <a:t>Degrees of belief about unobserved variables</a:t>
            </a:r>
          </a:p>
          <a:p>
            <a:pPr lvl="1">
              <a:lnSpc>
                <a:spcPct val="90000"/>
              </a:lnSpc>
            </a:pPr>
            <a:r>
              <a:rPr lang="en-US" sz="2000" dirty="0" smtClean="0"/>
              <a:t>E.g. an agent’s belief that it’s raining, given the temperature</a:t>
            </a:r>
          </a:p>
          <a:p>
            <a:pPr lvl="1">
              <a:lnSpc>
                <a:spcPct val="90000"/>
              </a:lnSpc>
            </a:pPr>
            <a:r>
              <a:rPr lang="en-US" sz="2000" dirty="0" smtClean="0"/>
              <a:t>E.g. </a:t>
            </a:r>
            <a:r>
              <a:rPr lang="en-US" sz="2000" dirty="0" err="1" smtClean="0"/>
              <a:t>pacman’s</a:t>
            </a:r>
            <a:r>
              <a:rPr lang="en-US" sz="2000" dirty="0" smtClean="0"/>
              <a:t> belief that the ghost will turn left, given the state</a:t>
            </a:r>
          </a:p>
          <a:p>
            <a:pPr lvl="1">
              <a:lnSpc>
                <a:spcPct val="90000"/>
              </a:lnSpc>
            </a:pPr>
            <a:r>
              <a:rPr lang="en-US" sz="2000" dirty="0" smtClean="0"/>
              <a:t>Often </a:t>
            </a:r>
            <a:r>
              <a:rPr lang="en-US" sz="2000" i="1" dirty="0" smtClean="0"/>
              <a:t>learn </a:t>
            </a:r>
            <a:r>
              <a:rPr lang="en-US" sz="2000" dirty="0" smtClean="0"/>
              <a:t>probabilities from past experiences (more later)</a:t>
            </a:r>
          </a:p>
          <a:p>
            <a:pPr lvl="1">
              <a:lnSpc>
                <a:spcPct val="90000"/>
              </a:lnSpc>
            </a:pPr>
            <a:r>
              <a:rPr lang="en-US" sz="2000" dirty="0" smtClean="0"/>
              <a:t>New evidence </a:t>
            </a:r>
            <a:r>
              <a:rPr lang="en-US" sz="2000" i="1" dirty="0" smtClean="0"/>
              <a:t>updates beliefs </a:t>
            </a:r>
            <a:r>
              <a:rPr lang="en-US" sz="2000" dirty="0" smtClean="0"/>
              <a:t>(more later)</a:t>
            </a:r>
          </a:p>
          <a:p>
            <a:pPr lvl="1">
              <a:lnSpc>
                <a:spcPct val="90000"/>
              </a:lnSpc>
            </a:pPr>
            <a:endParaRPr lang="en-US" sz="2000" dirty="0" smtClean="0"/>
          </a:p>
        </p:txBody>
      </p:sp>
      <p:pic>
        <p:nvPicPr>
          <p:cNvPr id="2" name="Picture 1"/>
          <p:cNvPicPr>
            <a:picLocks noChangeAspect="1"/>
          </p:cNvPicPr>
          <p:nvPr/>
        </p:nvPicPr>
        <p:blipFill>
          <a:blip r:embed="rId2"/>
          <a:stretch>
            <a:fillRect/>
          </a:stretch>
        </p:blipFill>
        <p:spPr>
          <a:xfrm>
            <a:off x="8077200" y="2974538"/>
            <a:ext cx="3748741" cy="3883462"/>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2400" dirty="0" smtClean="0"/>
              <a:t>Let’s say you know that your opponent is actually running a depth 2 </a:t>
            </a:r>
            <a:r>
              <a:rPr lang="en-US" sz="2400" dirty="0" err="1" smtClean="0"/>
              <a:t>minimax</a:t>
            </a:r>
            <a:r>
              <a:rPr lang="en-US" sz="2400" dirty="0" smtClean="0"/>
              <a:t>, using the result 80% of the time, and moving randomly otherwise</a:t>
            </a:r>
          </a:p>
          <a:p>
            <a:r>
              <a:rPr lang="en-US" sz="2400" dirty="0" smtClean="0"/>
              <a:t>Question: What tree search should you use?  </a:t>
            </a:r>
          </a:p>
          <a:p>
            <a:endParaRPr lang="en-US" sz="2400" dirty="0"/>
          </a:p>
        </p:txBody>
      </p:sp>
      <p:sp>
        <p:nvSpPr>
          <p:cNvPr id="29" name="Cloud Callout 28"/>
          <p:cNvSpPr/>
          <p:nvPr/>
        </p:nvSpPr>
        <p:spPr>
          <a:xfrm>
            <a:off x="533400" y="3352800"/>
            <a:ext cx="2286000" cy="236220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14400" y="3886200"/>
            <a:ext cx="1524000" cy="94344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3285392" y="4114800"/>
            <a:ext cx="1676400" cy="369332"/>
          </a:xfrm>
          <a:prstGeom prst="rect">
            <a:avLst/>
          </a:prstGeom>
          <a:noFill/>
        </p:spPr>
        <p:txBody>
          <a:bodyPr wrap="square" rtlCol="0">
            <a:spAutoFit/>
          </a:bodyPr>
          <a:lstStyle/>
          <a:p>
            <a:r>
              <a:rPr lang="en-US" dirty="0" smtClean="0">
                <a:latin typeface="Calibri" pitchFamily="34" charset="0"/>
              </a:rPr>
              <a:t>0.1          0.9</a:t>
            </a:r>
            <a:endParaRPr lang="en-US" dirty="0">
              <a:latin typeface="Calibri" pitchFamily="34" charset="0"/>
            </a:endParaRPr>
          </a:p>
        </p:txBody>
      </p:sp>
      <p:sp>
        <p:nvSpPr>
          <p:cNvPr id="88" name="Content Placeholder 2"/>
          <p:cNvSpPr txBox="1">
            <a:spLocks/>
          </p:cNvSpPr>
          <p:nvPr/>
        </p:nvSpPr>
        <p:spPr bwMode="auto">
          <a:xfrm>
            <a:off x="5943600" y="3047999"/>
            <a:ext cx="5918200" cy="32305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100000"/>
              </a:lnSpc>
              <a:spcBef>
                <a:spcPct val="20000"/>
              </a:spcBef>
              <a:spcAft>
                <a:spcPct val="0"/>
              </a:spcAft>
              <a:buClr>
                <a:schemeClr val="accent2"/>
              </a:buClr>
              <a:buSzTx/>
              <a:buFont typeface="Wingdings" pitchFamily="2" charset="2"/>
              <a:buChar char="§"/>
              <a:tabLst/>
              <a:defRPr/>
            </a:pP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Answer: </a:t>
            </a:r>
            <a:r>
              <a:rPr kumimoji="0" lang="en-US" sz="2400" b="0" i="0" u="none" strike="noStrike" kern="0" cap="none" spc="0" normalizeH="0" baseline="0" noProof="0" dirty="0" err="1" smtClean="0">
                <a:ln>
                  <a:noFill/>
                </a:ln>
                <a:solidFill>
                  <a:schemeClr val="accent2"/>
                </a:solidFill>
                <a:effectLst/>
                <a:uLnTx/>
                <a:uFillTx/>
                <a:latin typeface="Calibri" pitchFamily="34" charset="0"/>
                <a:ea typeface="+mn-ea"/>
                <a:cs typeface="+mn-cs"/>
              </a:rPr>
              <a:t>Expectimax</a:t>
            </a: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t>
            </a:r>
            <a:endParaRPr lang="en-US" sz="2400" kern="0" noProof="0" dirty="0" smtClean="0">
              <a:solidFill>
                <a:schemeClr val="accent2"/>
              </a:solidFill>
              <a:latin typeface="Calibri" pitchFamily="34" charset="0"/>
            </a:endParaRPr>
          </a:p>
          <a:p>
            <a:pPr marL="800082" lvl="1" indent="-342882">
              <a:spcBef>
                <a:spcPct val="20000"/>
              </a:spcBef>
              <a:buFont typeface="Wingdings" pitchFamily="2" charset="2"/>
              <a:buChar char="§"/>
            </a:pPr>
            <a:r>
              <a:rPr lang="en-US" sz="2000" kern="0" noProof="0" dirty="0" smtClean="0">
                <a:latin typeface="Calibri" pitchFamily="34" charset="0"/>
              </a:rPr>
              <a:t>To figure out EACH chance node’s probabilities, you have to run a simulation of your opponent</a:t>
            </a:r>
          </a:p>
          <a:p>
            <a:pPr marL="800082" lvl="1" indent="-342882">
              <a:spcBef>
                <a:spcPct val="20000"/>
              </a:spcBef>
              <a:buFont typeface="Wingdings" pitchFamily="2" charset="2"/>
              <a:buChar char="§"/>
            </a:pPr>
            <a:r>
              <a:rPr kumimoji="0" lang="en-US" sz="2000" b="0" i="0" u="none" strike="noStrike" kern="0" cap="none" spc="0" normalizeH="0" baseline="0" dirty="0" smtClean="0">
                <a:ln>
                  <a:noFill/>
                </a:ln>
                <a:effectLst/>
                <a:uLnTx/>
                <a:uFillTx/>
                <a:latin typeface="Calibri" pitchFamily="34" charset="0"/>
                <a:ea typeface="+mn-ea"/>
                <a:cs typeface="+mn-cs"/>
              </a:rPr>
              <a:t>This</a:t>
            </a:r>
            <a:r>
              <a:rPr kumimoji="0" lang="en-US" sz="2000" b="0" i="0" u="none" strike="noStrike" kern="0" cap="none" spc="0" normalizeH="0" dirty="0" smtClean="0">
                <a:ln>
                  <a:noFill/>
                </a:ln>
                <a:effectLst/>
                <a:uLnTx/>
                <a:uFillTx/>
                <a:latin typeface="Calibri" pitchFamily="34" charset="0"/>
                <a:ea typeface="+mn-ea"/>
                <a:cs typeface="+mn-cs"/>
              </a:rPr>
              <a:t> kind of thing gets very slow very quickly</a:t>
            </a:r>
          </a:p>
          <a:p>
            <a:pPr marL="800082" lvl="1" indent="-342882">
              <a:spcBef>
                <a:spcPct val="20000"/>
              </a:spcBef>
              <a:buFont typeface="Wingdings" pitchFamily="2" charset="2"/>
              <a:buChar char="§"/>
            </a:pPr>
            <a:r>
              <a:rPr lang="en-US" sz="2000" kern="0" dirty="0" smtClean="0">
                <a:latin typeface="Calibri" pitchFamily="34" charset="0"/>
              </a:rPr>
              <a:t>Even worse if you have to simulate your opponent simulating you…</a:t>
            </a:r>
          </a:p>
          <a:p>
            <a:pPr marL="800082" lvl="1" indent="-342882">
              <a:spcBef>
                <a:spcPct val="20000"/>
              </a:spcBef>
              <a:buFont typeface="Wingdings" pitchFamily="2" charset="2"/>
              <a:buChar char="§"/>
            </a:pPr>
            <a:r>
              <a:rPr lang="en-US" sz="2000" kern="0" noProof="0" dirty="0" smtClean="0">
                <a:latin typeface="Calibri" pitchFamily="34" charset="0"/>
              </a:rPr>
              <a:t>… except for </a:t>
            </a:r>
            <a:r>
              <a:rPr lang="en-US" sz="2000" kern="0" noProof="0" dirty="0" err="1" smtClean="0">
                <a:latin typeface="Calibri" pitchFamily="34" charset="0"/>
              </a:rPr>
              <a:t>minimax</a:t>
            </a:r>
            <a:r>
              <a:rPr lang="en-US" sz="2000" kern="0" noProof="0" dirty="0" smtClean="0">
                <a:latin typeface="Calibri" pitchFamily="34" charset="0"/>
              </a:rPr>
              <a:t>, which</a:t>
            </a:r>
            <a:r>
              <a:rPr lang="en-US" sz="2000" kern="0" dirty="0" smtClean="0">
                <a:latin typeface="Calibri" pitchFamily="34" charset="0"/>
              </a:rPr>
              <a:t> has the nice property that it all collapses into one game tree</a:t>
            </a:r>
            <a:endParaRPr lang="en-US" sz="2000" kern="0" noProof="0" dirty="0" smtClean="0">
              <a:latin typeface="Calibri" pitchFamily="34" charset="0"/>
            </a:endParaRPr>
          </a:p>
        </p:txBody>
      </p:sp>
      <p:grpSp>
        <p:nvGrpSpPr>
          <p:cNvPr id="95" name="Group 94"/>
          <p:cNvGrpSpPr/>
          <p:nvPr/>
        </p:nvGrpSpPr>
        <p:grpSpPr>
          <a:xfrm>
            <a:off x="3429000" y="3048000"/>
            <a:ext cx="2133600" cy="22860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7471" y="1340652"/>
            <a:ext cx="8362412" cy="438740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Modeling Assumptions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130" y="2369236"/>
            <a:ext cx="4710819" cy="371972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2275" y="2523872"/>
            <a:ext cx="4323969" cy="3226484"/>
          </a:xfrm>
          <a:prstGeom prst="rect">
            <a:avLst/>
          </a:prstGeom>
          <a:noFill/>
          <a:extLst>
            <a:ext uri="{909E8E84-426E-40dd-AFC4-6F175D3DCCD1}">
              <a14:hiddenFill xmlns:a14="http://schemas.microsoft.com/office/drawing/2010/main" xmlns="">
                <a:solidFill>
                  <a:srgbClr val="FFFFFF"/>
                </a:solidFill>
              </a14:hiddenFill>
            </a:ext>
          </a:extLst>
        </p:spPr>
      </p:pic>
      <p:sp>
        <p:nvSpPr>
          <p:cNvPr id="15362" name="Title 1"/>
          <p:cNvSpPr>
            <a:spLocks noGrp="1"/>
          </p:cNvSpPr>
          <p:nvPr>
            <p:ph type="title"/>
          </p:nvPr>
        </p:nvSpPr>
        <p:spPr/>
        <p:txBody>
          <a:bodyPr/>
          <a:lstStyle/>
          <a:p>
            <a:r>
              <a:rPr lang="en-US" dirty="0" smtClean="0"/>
              <a:t>The Dangers of Optimism and Pessimism</a:t>
            </a:r>
          </a:p>
        </p:txBody>
      </p:sp>
      <p:sp>
        <p:nvSpPr>
          <p:cNvPr id="10" name="TextBox 9"/>
          <p:cNvSpPr txBox="1"/>
          <p:nvPr/>
        </p:nvSpPr>
        <p:spPr>
          <a:xfrm>
            <a:off x="838200" y="1394936"/>
            <a:ext cx="5105400" cy="738664"/>
          </a:xfrm>
          <a:prstGeom prst="rect">
            <a:avLst/>
          </a:prstGeom>
          <a:noFill/>
        </p:spPr>
        <p:txBody>
          <a:bodyPr wrap="square" rtlCol="0">
            <a:spAutoFit/>
          </a:bodyPr>
          <a:lstStyle/>
          <a:p>
            <a:pPr algn="ctr"/>
            <a:r>
              <a:rPr lang="en-US" sz="2400" dirty="0" smtClean="0">
                <a:latin typeface="Calibri" pitchFamily="34" charset="0"/>
              </a:rPr>
              <a:t>Dangerous Optimism</a:t>
            </a:r>
          </a:p>
          <a:p>
            <a:pPr algn="ctr"/>
            <a:r>
              <a:rPr lang="en-US" dirty="0" smtClean="0">
                <a:latin typeface="Calibri" pitchFamily="34" charset="0"/>
              </a:rPr>
              <a:t>Assuming chance when the world is adversarial</a:t>
            </a:r>
            <a:endParaRPr lang="en-US" dirty="0">
              <a:latin typeface="Calibri" pitchFamily="34" charset="0"/>
            </a:endParaRPr>
          </a:p>
        </p:txBody>
      </p:sp>
      <p:sp>
        <p:nvSpPr>
          <p:cNvPr id="11" name="TextBox 10"/>
          <p:cNvSpPr txBox="1"/>
          <p:nvPr/>
        </p:nvSpPr>
        <p:spPr>
          <a:xfrm>
            <a:off x="6248400" y="1394936"/>
            <a:ext cx="5105400" cy="738664"/>
          </a:xfrm>
          <a:prstGeom prst="rect">
            <a:avLst/>
          </a:prstGeom>
          <a:noFill/>
        </p:spPr>
        <p:txBody>
          <a:bodyPr wrap="square" rtlCol="0">
            <a:spAutoFit/>
          </a:bodyPr>
          <a:lstStyle/>
          <a:p>
            <a:pPr algn="ctr"/>
            <a:r>
              <a:rPr lang="en-US" sz="2400" dirty="0" smtClean="0">
                <a:latin typeface="Calibri" pitchFamily="34" charset="0"/>
              </a:rPr>
              <a:t>Dangerous Pessimism</a:t>
            </a:r>
          </a:p>
          <a:p>
            <a:pPr algn="ctr"/>
            <a:r>
              <a:rPr lang="en-US" dirty="0" smtClean="0">
                <a:latin typeface="Calibri" pitchFamily="34" charset="0"/>
              </a:rPr>
              <a:t>Assuming the worst case when it’s not likely</a:t>
            </a:r>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Assumptions vs. Reality</a:t>
            </a:r>
          </a:p>
        </p:txBody>
      </p:sp>
      <p:pic>
        <p:nvPicPr>
          <p:cNvPr id="15363" name="Picture 2" descr="\\.host\Shared Folders\Shared with PC\images\min-vs-exp-2.png"/>
          <p:cNvPicPr>
            <a:picLocks noChangeAspect="1" noChangeArrowheads="1"/>
          </p:cNvPicPr>
          <p:nvPr/>
        </p:nvPicPr>
        <p:blipFill>
          <a:blip r:embed="rId3" cstate="print"/>
          <a:srcRect/>
          <a:stretch>
            <a:fillRect/>
          </a:stretch>
        </p:blipFill>
        <p:spPr bwMode="auto">
          <a:xfrm>
            <a:off x="1143000" y="1752600"/>
            <a:ext cx="3289300" cy="33401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637023250"/>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15382" name="TextBox 5"/>
          <p:cNvSpPr txBox="1">
            <a:spLocks noChangeArrowheads="1"/>
          </p:cNvSpPr>
          <p:nvPr/>
        </p:nvSpPr>
        <p:spPr bwMode="auto">
          <a:xfrm>
            <a:off x="8107411" y="6488668"/>
            <a:ext cx="4056068" cy="369332"/>
          </a:xfrm>
          <a:prstGeom prst="rect">
            <a:avLst/>
          </a:prstGeom>
          <a:noFill/>
          <a:ln w="9525">
            <a:noFill/>
            <a:miter lim="800000"/>
            <a:headEnd/>
            <a:tailEnd/>
          </a:ln>
        </p:spPr>
        <p:txBody>
          <a:bodyPr wrap="none">
            <a:spAutoFit/>
          </a:bodyPr>
          <a:lstStyle/>
          <a:p>
            <a:pPr algn="r"/>
            <a:r>
              <a:rPr lang="en-US" dirty="0" smtClean="0">
                <a:solidFill>
                  <a:srgbClr val="C00000"/>
                </a:solidFill>
                <a:latin typeface="Calibri" pitchFamily="34" charset="0"/>
              </a:rPr>
              <a:t>[Demos: </a:t>
            </a:r>
            <a:r>
              <a:rPr lang="en-US" dirty="0">
                <a:solidFill>
                  <a:srgbClr val="C00000"/>
                </a:solidFill>
                <a:latin typeface="Calibri" pitchFamily="34" charset="0"/>
              </a:rPr>
              <a:t>world </a:t>
            </a:r>
            <a:r>
              <a:rPr lang="en-US" dirty="0" smtClean="0">
                <a:solidFill>
                  <a:srgbClr val="C00000"/>
                </a:solidFill>
                <a:latin typeface="Calibri" pitchFamily="34" charset="0"/>
              </a:rPr>
              <a:t>assumptions (L7D3,4,5,6)]</a:t>
            </a:r>
            <a:endParaRPr lang="en-US" dirty="0">
              <a:solidFill>
                <a:srgbClr val="C00000"/>
              </a:solidFill>
              <a:latin typeface="Calibri" pitchFamily="34" charset="0"/>
            </a:endParaRPr>
          </a:p>
        </p:txBody>
      </p:sp>
      <p:sp>
        <p:nvSpPr>
          <p:cNvPr id="15383" name="TextBox 6"/>
          <p:cNvSpPr txBox="1">
            <a:spLocks noChangeArrowheads="1"/>
          </p:cNvSpPr>
          <p:nvPr/>
        </p:nvSpPr>
        <p:spPr bwMode="auto">
          <a:xfrm>
            <a:off x="8545068" y="5105400"/>
            <a:ext cx="2961132" cy="369332"/>
          </a:xfrm>
          <a:prstGeom prst="rect">
            <a:avLst/>
          </a:prstGeom>
          <a:noFill/>
          <a:ln w="9525">
            <a:noFill/>
            <a:miter lim="800000"/>
            <a:headEnd/>
            <a:tailEnd/>
          </a:ln>
        </p:spPr>
        <p:txBody>
          <a:bodyPr wrap="none">
            <a:spAutoFit/>
          </a:bodyPr>
          <a:lstStyle/>
          <a:p>
            <a:r>
              <a:rPr lang="en-US" dirty="0">
                <a:latin typeface="Calibri" pitchFamily="34" charset="0"/>
              </a:rPr>
              <a:t>Results from playing 5 games</a:t>
            </a:r>
          </a:p>
        </p:txBody>
      </p:sp>
      <p:sp>
        <p:nvSpPr>
          <p:cNvPr id="15384" name="TextBox 7"/>
          <p:cNvSpPr txBox="1">
            <a:spLocks noChangeArrowheads="1"/>
          </p:cNvSpPr>
          <p:nvPr/>
        </p:nvSpPr>
        <p:spPr bwMode="auto">
          <a:xfrm>
            <a:off x="1066800" y="6059269"/>
            <a:ext cx="6720045" cy="646331"/>
          </a:xfrm>
          <a:prstGeom prst="rect">
            <a:avLst/>
          </a:prstGeom>
          <a:noFill/>
          <a:ln w="9525">
            <a:noFill/>
            <a:miter lim="800000"/>
            <a:headEnd/>
            <a:tailEnd/>
          </a:ln>
        </p:spPr>
        <p:txBody>
          <a:bodyPr wrap="none">
            <a:spAutoFit/>
          </a:bodyPr>
          <a:lstStyle/>
          <a:p>
            <a:r>
              <a:rPr lang="en-US" dirty="0" err="1">
                <a:latin typeface="Calibri" pitchFamily="34" charset="0"/>
              </a:rPr>
              <a:t>Pacman</a:t>
            </a:r>
            <a:r>
              <a:rPr lang="en-US" dirty="0">
                <a:latin typeface="Calibri" pitchFamily="34" charset="0"/>
              </a:rPr>
              <a:t> used depth 4 search with an </a:t>
            </a:r>
            <a:r>
              <a:rPr lang="en-US" dirty="0" err="1">
                <a:latin typeface="Calibri" pitchFamily="34" charset="0"/>
              </a:rPr>
              <a:t>eval</a:t>
            </a:r>
            <a:r>
              <a:rPr lang="en-US" dirty="0">
                <a:latin typeface="Calibri" pitchFamily="34" charset="0"/>
              </a:rPr>
              <a:t> function that avoids trouble</a:t>
            </a:r>
            <a:br>
              <a:rPr lang="en-US" dirty="0">
                <a:latin typeface="Calibri" pitchFamily="34" charset="0"/>
              </a:rPr>
            </a:br>
            <a:r>
              <a:rPr lang="en-US" dirty="0">
                <a:latin typeface="Calibri" pitchFamily="34" charset="0"/>
              </a:rPr>
              <a:t>Ghost used depth 2 search with an </a:t>
            </a:r>
            <a:r>
              <a:rPr lang="en-US" dirty="0" err="1">
                <a:latin typeface="Calibri" pitchFamily="34" charset="0"/>
              </a:rPr>
              <a:t>eval</a:t>
            </a:r>
            <a:r>
              <a:rPr lang="en-US" dirty="0">
                <a:latin typeface="Calibri" pitchFamily="34" charset="0"/>
              </a:rPr>
              <a:t> function that seeks </a:t>
            </a:r>
            <a:r>
              <a:rPr lang="en-US" dirty="0" err="1">
                <a:latin typeface="Calibri" pitchFamily="34" charset="0"/>
              </a:rPr>
              <a:t>Pacman</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Pacman</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366718388"/>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8991600" y="35814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expectimax-v-random-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45287"/>
            <a:ext cx="5319712" cy="5723825"/>
          </a:xfrm>
          <a:prstGeom prst="rect">
            <a:avLst/>
          </a:prstGeom>
        </p:spPr>
      </p:pic>
    </p:spTree>
    <p:extLst>
      <p:ext uri="{BB962C8B-B14F-4D97-AF65-F5344CB8AC3E}">
        <p14:creationId xmlns:p14="http://schemas.microsoft.com/office/powerpoint/2010/main" val="302372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a:t>Video of Demo World Assumptions</a:t>
            </a:r>
            <a:br>
              <a:rPr lang="en-US" sz="3600" dirty="0"/>
            </a:br>
            <a:r>
              <a:rPr lang="en-US" sz="3600" dirty="0"/>
              <a:t>Adversarial Ghost – Minimax Pacman</a:t>
            </a:r>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7010400" y="23622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minimax-v-adversarial-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12309"/>
            <a:ext cx="5319712" cy="5756803"/>
          </a:xfrm>
          <a:prstGeom prst="rect">
            <a:avLst/>
          </a:prstGeom>
        </p:spPr>
      </p:pic>
    </p:spTree>
    <p:extLst>
      <p:ext uri="{BB962C8B-B14F-4D97-AF65-F5344CB8AC3E}">
        <p14:creationId xmlns:p14="http://schemas.microsoft.com/office/powerpoint/2010/main" val="12679273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a:t>Video of Demo World Assumptions</a:t>
            </a:r>
            <a:br>
              <a:rPr lang="en-US" sz="3600" dirty="0"/>
            </a:br>
            <a:r>
              <a:rPr lang="en-US" sz="3600" dirty="0"/>
              <a:t>Adversarial Ghost – </a:t>
            </a:r>
            <a:r>
              <a:rPr lang="en-US" sz="3600" dirty="0" err="1"/>
              <a:t>Expectimax</a:t>
            </a:r>
            <a:r>
              <a:rPr lang="en-US" sz="3600" dirty="0"/>
              <a:t> Pacman</a:t>
            </a:r>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6934200" y="35814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expectimax-v-adversarial-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9" y="1148137"/>
            <a:ext cx="5319712" cy="5720975"/>
          </a:xfrm>
          <a:prstGeom prst="rect">
            <a:avLst/>
          </a:prstGeom>
        </p:spPr>
      </p:pic>
    </p:spTree>
    <p:extLst>
      <p:ext uri="{BB962C8B-B14F-4D97-AF65-F5344CB8AC3E}">
        <p14:creationId xmlns:p14="http://schemas.microsoft.com/office/powerpoint/2010/main" val="1630387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a:t>
            </a:r>
            <a:r>
              <a:rPr lang="en-US" sz="3600" dirty="0" err="1" smtClean="0"/>
              <a:t>Pacman</a:t>
            </a:r>
            <a:endParaRPr lang="en-US" sz="3600" dirty="0"/>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9152467" y="23622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minimax-v-random-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50985"/>
            <a:ext cx="5319712" cy="5718128"/>
          </a:xfrm>
          <a:prstGeom prst="rect">
            <a:avLst/>
          </a:prstGeom>
        </p:spPr>
      </p:pic>
    </p:spTree>
    <p:extLst>
      <p:ext uri="{BB962C8B-B14F-4D97-AF65-F5344CB8AC3E}">
        <p14:creationId xmlns:p14="http://schemas.microsoft.com/office/powerpoint/2010/main" val="239833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3</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altLang="en-US" dirty="0" smtClean="0"/>
              <a:t>Adversarial Search</a:t>
            </a: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altLang="en-US" dirty="0" smtClean="0"/>
              <a:t>Read AIMA </a:t>
            </a:r>
            <a:r>
              <a:rPr lang="nb-NO" dirty="0"/>
              <a:t>Chapter </a:t>
            </a:r>
            <a:r>
              <a:rPr lang="nb-NO" dirty="0" smtClean="0"/>
              <a:t>5.2-5.5,</a:t>
            </a:r>
          </a:p>
          <a:p>
            <a:r>
              <a:rPr lang="nb-NO" dirty="0" smtClean="0"/>
              <a:t>A</a:t>
            </a:r>
            <a:r>
              <a:rPr lang="en-US" dirty="0" err="1" smtClean="0"/>
              <a:t>nd</a:t>
            </a:r>
            <a:r>
              <a:rPr lang="en-US" dirty="0" smtClean="0"/>
              <a:t> Chapter </a:t>
            </a:r>
            <a:r>
              <a:rPr lang="mr-IN" dirty="0" smtClean="0"/>
              <a:t>16.1-16.3</a:t>
            </a:r>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6553200" y="1418525"/>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Other Game Types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smtClean="0"/>
              <a:t>E.g. Backgammon</a:t>
            </a:r>
          </a:p>
          <a:p>
            <a:r>
              <a:rPr lang="en-US" sz="2800" dirty="0" err="1" smtClean="0"/>
              <a:t>Expectiminimax</a:t>
            </a:r>
            <a:endParaRPr lang="en-US" sz="2800" dirty="0" smtClean="0"/>
          </a:p>
          <a:p>
            <a:pPr lvl="1"/>
            <a:r>
              <a:rPr lang="en-US" sz="2400" dirty="0" smtClean="0"/>
              <a:t>Environment is an extra “random agent” player that moves after each min/max agent</a:t>
            </a:r>
          </a:p>
          <a:p>
            <a:pPr lvl="1"/>
            <a:r>
              <a:rPr lang="en-US" sz="2400" dirty="0" smtClean="0"/>
              <a:t>Each node computes the appropriate combination of its children</a:t>
            </a:r>
          </a:p>
          <a:p>
            <a:pPr lvl="1"/>
            <a:endParaRPr lang="en-US" sz="2200" dirty="0" smtClean="0"/>
          </a:p>
          <a:p>
            <a:endParaRPr lang="en-US" sz="2200" dirty="0" smtClean="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457200" y="1341437"/>
            <a:ext cx="6553200" cy="4525963"/>
          </a:xfrm>
        </p:spPr>
        <p:txBody>
          <a:bodyPr/>
          <a:lstStyle/>
          <a:p>
            <a:r>
              <a:rPr lang="en-US" sz="2200" dirty="0" smtClean="0"/>
              <a:t>Dice rolls increase </a:t>
            </a:r>
            <a:r>
              <a:rPr lang="en-US" sz="2200" i="1" dirty="0" smtClean="0"/>
              <a:t>b</a:t>
            </a:r>
            <a:r>
              <a:rPr lang="en-US" sz="2200" dirty="0" smtClean="0"/>
              <a:t>: 21 possible rolls with 2 dice</a:t>
            </a:r>
          </a:p>
          <a:p>
            <a:pPr lvl="1"/>
            <a:r>
              <a:rPr lang="en-US" sz="2000" dirty="0" smtClean="0"/>
              <a:t>Backgammon </a:t>
            </a:r>
            <a:r>
              <a:rPr lang="en-US" sz="2000" dirty="0" smtClean="0">
                <a:sym typeface="Symbol" pitchFamily="18" charset="2"/>
              </a:rPr>
              <a:t></a:t>
            </a:r>
            <a:r>
              <a:rPr lang="en-US" sz="2000" dirty="0" smtClean="0"/>
              <a:t> 20 legal moves</a:t>
            </a:r>
          </a:p>
          <a:p>
            <a:pPr lvl="1"/>
            <a:r>
              <a:rPr lang="en-US" sz="2000" dirty="0" smtClean="0"/>
              <a:t>Depth 2 = 20 x (21 x 20)</a:t>
            </a:r>
            <a:r>
              <a:rPr lang="en-US" sz="2000" baseline="30000" dirty="0" smtClean="0"/>
              <a:t>3</a:t>
            </a:r>
            <a:r>
              <a:rPr lang="en-US" sz="2000" dirty="0" smtClean="0"/>
              <a:t> = 1.2 x 10</a:t>
            </a:r>
            <a:r>
              <a:rPr lang="en-US" sz="2000" baseline="30000" dirty="0" smtClean="0"/>
              <a:t>9</a:t>
            </a:r>
          </a:p>
          <a:p>
            <a:pPr lvl="4"/>
            <a:endParaRPr lang="en-US" sz="1200" dirty="0" smtClean="0"/>
          </a:p>
          <a:p>
            <a:r>
              <a:rPr lang="en-US" sz="2200" dirty="0" smtClean="0"/>
              <a:t>As depth increases, probability of reaching a given search node shrinks</a:t>
            </a:r>
          </a:p>
          <a:p>
            <a:pPr lvl="1"/>
            <a:r>
              <a:rPr lang="en-US" sz="2000" dirty="0" smtClean="0"/>
              <a:t>So usefulness of search is diminished</a:t>
            </a:r>
          </a:p>
          <a:p>
            <a:pPr lvl="1"/>
            <a:r>
              <a:rPr lang="en-US" sz="2000" dirty="0" smtClean="0"/>
              <a:t>So limiting depth is less damaging</a:t>
            </a:r>
          </a:p>
          <a:p>
            <a:pPr lvl="1"/>
            <a:r>
              <a:rPr lang="en-US" sz="2000" dirty="0" smtClean="0"/>
              <a:t>But pruning is trickier…</a:t>
            </a:r>
          </a:p>
          <a:p>
            <a:pPr lvl="4"/>
            <a:endParaRPr lang="en-US" sz="1200" dirty="0" smtClean="0"/>
          </a:p>
          <a:p>
            <a:r>
              <a:rPr lang="en-US" sz="2200" dirty="0" smtClean="0"/>
              <a:t>Historic AI: </a:t>
            </a:r>
            <a:r>
              <a:rPr lang="en-US" sz="2200" dirty="0" err="1" smtClean="0"/>
              <a:t>TDGammon</a:t>
            </a:r>
            <a:r>
              <a:rPr lang="en-US" sz="2200" dirty="0" smtClean="0"/>
              <a:t> uses depth-2 search + very good evaluation function + reinforcement learning: </a:t>
            </a:r>
            <a:br>
              <a:rPr lang="en-US" sz="2200" dirty="0" smtClean="0"/>
            </a:br>
            <a:r>
              <a:rPr lang="en-US" sz="2200" dirty="0" smtClean="0"/>
              <a:t>world-champion level play</a:t>
            </a:r>
          </a:p>
          <a:p>
            <a:pPr lvl="3"/>
            <a:endParaRPr lang="en-US" sz="1000" dirty="0" smtClean="0"/>
          </a:p>
          <a:p>
            <a:r>
              <a:rPr lang="en-US" sz="2200" dirty="0" smtClean="0"/>
              <a:t>1</a:t>
            </a:r>
            <a:r>
              <a:rPr lang="en-US" sz="2200" baseline="30000" dirty="0" smtClean="0"/>
              <a:t>st</a:t>
            </a:r>
            <a:r>
              <a:rPr lang="en-US" sz="2200" dirty="0" smtClean="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smtClean="0">
                <a:latin typeface="Calibri" pitchFamily="34" charset="0"/>
              </a:rPr>
              <a:t>Image: Wikipedia</a:t>
            </a:r>
            <a:endParaRPr lang="en-US" sz="1400" dirty="0">
              <a:latin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a14="http://schemas.microsoft.com/office/drawing/2010/main" xmlns="">
                <a:solidFill>
                  <a:srgbClr val="FFFFFF"/>
                </a:solidFill>
              </a14:hiddenFill>
            </a:ext>
          </a:extLst>
        </p:spPr>
      </p:pic>
      <p:sp>
        <p:nvSpPr>
          <p:cNvPr id="18434" name="Rectangle 2"/>
          <p:cNvSpPr>
            <a:spLocks noGrp="1" noChangeArrowheads="1"/>
          </p:cNvSpPr>
          <p:nvPr>
            <p:ph type="title"/>
          </p:nvPr>
        </p:nvSpPr>
        <p:spPr/>
        <p:txBody>
          <a:bodyPr/>
          <a:lstStyle/>
          <a:p>
            <a:r>
              <a:rPr lang="en-US" smtClean="0"/>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smtClean="0"/>
              <a:t>What if the game is not zero-sum, or has multiple players?</a:t>
            </a:r>
          </a:p>
          <a:p>
            <a:pPr lvl="2">
              <a:lnSpc>
                <a:spcPct val="80000"/>
              </a:lnSpc>
            </a:pPr>
            <a:endParaRPr lang="en-US" sz="1600" dirty="0" smtClean="0"/>
          </a:p>
          <a:p>
            <a:pPr>
              <a:lnSpc>
                <a:spcPct val="80000"/>
              </a:lnSpc>
            </a:pPr>
            <a:r>
              <a:rPr lang="en-US" sz="2400" dirty="0" smtClean="0"/>
              <a:t>Generalization of </a:t>
            </a:r>
            <a:r>
              <a:rPr lang="en-US" sz="2400" dirty="0" err="1" smtClean="0"/>
              <a:t>minimax</a:t>
            </a:r>
            <a:r>
              <a:rPr lang="en-US" sz="2400" dirty="0" smtClean="0"/>
              <a:t>:</a:t>
            </a:r>
          </a:p>
          <a:p>
            <a:pPr lvl="1">
              <a:lnSpc>
                <a:spcPct val="80000"/>
              </a:lnSpc>
            </a:pPr>
            <a:r>
              <a:rPr lang="en-US" sz="2000" dirty="0" smtClean="0"/>
              <a:t>Terminals have utility </a:t>
            </a:r>
            <a:r>
              <a:rPr lang="en-US" sz="2000" dirty="0" err="1" smtClean="0"/>
              <a:t>tuples</a:t>
            </a:r>
            <a:endParaRPr lang="en-US" sz="2000" dirty="0" smtClean="0"/>
          </a:p>
          <a:p>
            <a:pPr lvl="1">
              <a:lnSpc>
                <a:spcPct val="80000"/>
              </a:lnSpc>
            </a:pPr>
            <a:r>
              <a:rPr lang="en-US" sz="2000" dirty="0" smtClean="0"/>
              <a:t>Node values are also utility </a:t>
            </a:r>
            <a:r>
              <a:rPr lang="en-US" sz="2000" dirty="0" err="1" smtClean="0"/>
              <a:t>tuples</a:t>
            </a:r>
            <a:endParaRPr lang="en-US" sz="2000" dirty="0" smtClean="0"/>
          </a:p>
          <a:p>
            <a:pPr lvl="1">
              <a:lnSpc>
                <a:spcPct val="80000"/>
              </a:lnSpc>
            </a:pPr>
            <a:r>
              <a:rPr lang="en-US" sz="2000" dirty="0" smtClean="0"/>
              <a:t>Each player maximizes its own component</a:t>
            </a:r>
          </a:p>
          <a:p>
            <a:pPr lvl="1">
              <a:lnSpc>
                <a:spcPct val="80000"/>
              </a:lnSpc>
            </a:pPr>
            <a:r>
              <a:rPr lang="en-US" sz="2000" dirty="0" smtClean="0"/>
              <a:t>Can give rise to cooperation and</a:t>
            </a:r>
          </a:p>
          <a:p>
            <a:pPr lvl="1">
              <a:lnSpc>
                <a:spcPct val="80000"/>
              </a:lnSpc>
              <a:buNone/>
            </a:pPr>
            <a:r>
              <a:rPr lang="en-US" sz="2000" dirty="0" smtClean="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6</a:t>
              </a:r>
              <a:r>
                <a:rPr lang="en-US">
                  <a:latin typeface="Calibri"/>
                  <a:cs typeface="Calibri"/>
                </a:rPr>
                <a:t>,</a:t>
              </a:r>
              <a:r>
                <a:rPr lang="en-US">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987" y="1568450"/>
            <a:ext cx="6389338" cy="44196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Utilities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4824" y="1504578"/>
            <a:ext cx="3704463" cy="2764217"/>
          </a:xfrm>
          <a:prstGeom prst="rect">
            <a:avLst/>
          </a:prstGeom>
          <a:noFill/>
          <a:extLst>
            <a:ext uri="{909E8E84-426E-40dd-AFC4-6F175D3DCCD1}">
              <a14:hiddenFill xmlns:a14="http://schemas.microsoft.com/office/drawing/2010/main" xmlns="">
                <a:solidFill>
                  <a:srgbClr val="FFFFFF"/>
                </a:solidFill>
              </a14:hiddenFill>
            </a:ext>
          </a:extLst>
        </p:spPr>
      </p:pic>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457200" y="1646238"/>
            <a:ext cx="7924800" cy="4525962"/>
          </a:xfrm>
        </p:spPr>
        <p:txBody>
          <a:bodyPr/>
          <a:lstStyle/>
          <a:p>
            <a:pPr>
              <a:lnSpc>
                <a:spcPct val="90000"/>
              </a:lnSpc>
            </a:pPr>
            <a:r>
              <a:rPr lang="en-US" sz="2400" dirty="0" smtClean="0"/>
              <a:t>Why should we average utilities?  Why not </a:t>
            </a:r>
            <a:r>
              <a:rPr lang="en-US" sz="2400" dirty="0" err="1" smtClean="0"/>
              <a:t>minimax</a:t>
            </a:r>
            <a:r>
              <a:rPr lang="en-US" sz="2400" dirty="0" smtClean="0"/>
              <a:t>?</a:t>
            </a:r>
          </a:p>
          <a:p>
            <a:pPr>
              <a:lnSpc>
                <a:spcPct val="90000"/>
              </a:lnSpc>
            </a:pPr>
            <a:endParaRPr lang="en-US" sz="2400" dirty="0" smtClean="0"/>
          </a:p>
          <a:p>
            <a:pPr>
              <a:lnSpc>
                <a:spcPct val="90000"/>
              </a:lnSpc>
            </a:pPr>
            <a:r>
              <a:rPr lang="en-US" sz="2400" dirty="0" smtClean="0"/>
              <a:t>Principle of maximum expected utility:</a:t>
            </a:r>
          </a:p>
          <a:p>
            <a:pPr lvl="1">
              <a:lnSpc>
                <a:spcPct val="90000"/>
              </a:lnSpc>
            </a:pPr>
            <a:r>
              <a:rPr lang="en-US" sz="2000" dirty="0" smtClean="0"/>
              <a:t>A rational agent should chose the action that </a:t>
            </a:r>
            <a:r>
              <a:rPr lang="en-US" sz="2000" dirty="0" smtClean="0">
                <a:solidFill>
                  <a:srgbClr val="CC0000"/>
                </a:solidFill>
              </a:rPr>
              <a:t>maximizes its expected utility, given its knowledge</a:t>
            </a:r>
          </a:p>
          <a:p>
            <a:pPr lvl="1">
              <a:lnSpc>
                <a:spcPct val="90000"/>
              </a:lnSpc>
            </a:pPr>
            <a:endParaRPr lang="en-US" sz="2000" dirty="0" smtClean="0"/>
          </a:p>
          <a:p>
            <a:r>
              <a:rPr lang="en-US" sz="2400" dirty="0" smtClean="0"/>
              <a:t>Questions:</a:t>
            </a:r>
          </a:p>
          <a:p>
            <a:pPr lvl="1"/>
            <a:r>
              <a:rPr lang="en-US" sz="2000" dirty="0" smtClean="0"/>
              <a:t>Where do utilities come from?</a:t>
            </a:r>
          </a:p>
          <a:p>
            <a:pPr lvl="1"/>
            <a:r>
              <a:rPr lang="en-US" sz="2000" dirty="0" smtClean="0"/>
              <a:t>How do we know such utilities even exist?</a:t>
            </a:r>
          </a:p>
          <a:p>
            <a:pPr lvl="1"/>
            <a:r>
              <a:rPr lang="en-US" sz="2000" dirty="0" smtClean="0"/>
              <a:t>How do we know that averaging even makes sense?</a:t>
            </a:r>
          </a:p>
          <a:p>
            <a:pPr lvl="1"/>
            <a:r>
              <a:rPr lang="en-US" sz="2000" dirty="0" smtClean="0"/>
              <a:t>What if our behavior (preferences) can’t be described by utilities?</a:t>
            </a:r>
          </a:p>
          <a:p>
            <a:pPr>
              <a:lnSpc>
                <a:spcPct val="90000"/>
              </a:lnSpc>
            </a:pP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43200" y="2414952"/>
            <a:ext cx="6553200" cy="386864"/>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457200" y="4191000"/>
            <a:ext cx="11049000" cy="2362200"/>
          </a:xfrm>
        </p:spPr>
        <p:txBody>
          <a:bodyPr/>
          <a:lstStyle/>
          <a:p>
            <a:r>
              <a:rPr lang="en-US" sz="2400" dirty="0" smtClean="0"/>
              <a:t>For worst-case </a:t>
            </a:r>
            <a:r>
              <a:rPr lang="en-US" sz="2400" dirty="0" err="1" smtClean="0"/>
              <a:t>minimax</a:t>
            </a:r>
            <a:r>
              <a:rPr lang="en-US" sz="2400" dirty="0" smtClean="0"/>
              <a:t> reasoning, terminal function scale doesn’t matter</a:t>
            </a:r>
          </a:p>
          <a:p>
            <a:pPr lvl="1"/>
            <a:r>
              <a:rPr lang="en-US" sz="2400" dirty="0" smtClean="0"/>
              <a:t>We just want better states to have higher evaluations (get the ordering right)</a:t>
            </a:r>
          </a:p>
          <a:p>
            <a:pPr lvl="1"/>
            <a:r>
              <a:rPr lang="en-US" sz="2400" dirty="0" smtClean="0"/>
              <a:t>We call this </a:t>
            </a:r>
            <a:r>
              <a:rPr lang="en-US" sz="2400" dirty="0" smtClean="0">
                <a:solidFill>
                  <a:srgbClr val="C00000"/>
                </a:solidFill>
              </a:rPr>
              <a:t>insensitivity to monotonic transformations</a:t>
            </a:r>
          </a:p>
          <a:p>
            <a:pPr lvl="2"/>
            <a:endParaRPr lang="en-US" sz="1600" dirty="0" smtClean="0"/>
          </a:p>
          <a:p>
            <a:r>
              <a:rPr lang="en-US" sz="2400" dirty="0" smtClean="0"/>
              <a:t>For average-case </a:t>
            </a:r>
            <a:r>
              <a:rPr lang="en-US" sz="2400" dirty="0" err="1" smtClean="0"/>
              <a:t>expectimax</a:t>
            </a:r>
            <a:r>
              <a:rPr lang="en-US" sz="2400" dirty="0" smtClean="0"/>
              <a:t> reasoning, we need </a:t>
            </a:r>
            <a:r>
              <a:rPr lang="en-US" sz="2400" i="1" dirty="0" smtClean="0"/>
              <a:t>magnitudes</a:t>
            </a:r>
            <a:r>
              <a:rPr lang="en-US" sz="2400" dirty="0" smtClean="0"/>
              <a:t> to be meaningful</a:t>
            </a:r>
          </a:p>
        </p:txBody>
      </p:sp>
      <p:cxnSp>
        <p:nvCxnSpPr>
          <p:cNvPr id="10260" name="AutoShape 43"/>
          <p:cNvCxnSpPr>
            <a:cxnSpLocks noChangeShapeType="1"/>
            <a:stCxn id="10261" idx="4"/>
            <a:endCxn id="9" idx="0"/>
          </p:cNvCxnSpPr>
          <p:nvPr/>
        </p:nvCxnSpPr>
        <p:spPr bwMode="auto">
          <a:xfrm rot="16200000" flipH="1">
            <a:off x="3005137" y="2795587"/>
            <a:ext cx="247650" cy="295275"/>
          </a:xfrm>
          <a:prstGeom prst="straightConnector1">
            <a:avLst/>
          </a:prstGeom>
          <a:noFill/>
          <a:ln w="9525">
            <a:solidFill>
              <a:schemeClr val="tx1"/>
            </a:solidFill>
            <a:round/>
            <a:headEnd/>
            <a:tailEnd type="triangle" w="med" len="med"/>
          </a:ln>
        </p:spPr>
      </p:cxnSp>
      <p:sp>
        <p:nvSpPr>
          <p:cNvPr id="8" name="Rectangle 7"/>
          <p:cNvSpPr/>
          <p:nvPr/>
        </p:nvSpPr>
        <p:spPr bwMode="auto">
          <a:xfrm>
            <a:off x="24384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29718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700338" y="2786063"/>
            <a:ext cx="247650" cy="314325"/>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4700587" y="2757487"/>
            <a:ext cx="247650" cy="333375"/>
          </a:xfrm>
          <a:prstGeom prst="straightConnector1">
            <a:avLst/>
          </a:prstGeom>
          <a:noFill/>
          <a:ln w="9525">
            <a:solidFill>
              <a:schemeClr val="tx1"/>
            </a:solidFill>
            <a:round/>
            <a:headEnd/>
            <a:tailEnd type="triangle" w="med" len="med"/>
          </a:ln>
        </p:spPr>
      </p:cxnSp>
      <p:sp>
        <p:nvSpPr>
          <p:cNvPr id="20" name="Rectangle 19"/>
          <p:cNvSpPr/>
          <p:nvPr/>
        </p:nvSpPr>
        <p:spPr bwMode="auto">
          <a:xfrm>
            <a:off x="40386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47244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357688" y="2747963"/>
            <a:ext cx="247650" cy="352425"/>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119563" y="1824037"/>
            <a:ext cx="228600" cy="84772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271838" y="1843088"/>
            <a:ext cx="247650" cy="828675"/>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35814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91200" y="2971800"/>
            <a:ext cx="609600" cy="53340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424737" y="2795587"/>
            <a:ext cx="247650" cy="295275"/>
          </a:xfrm>
          <a:prstGeom prst="straightConnector1">
            <a:avLst/>
          </a:prstGeom>
          <a:noFill/>
          <a:ln w="9525">
            <a:solidFill>
              <a:schemeClr val="tx1"/>
            </a:solidFill>
            <a:round/>
            <a:headEnd/>
            <a:tailEnd type="triangle" w="med" len="med"/>
          </a:ln>
        </p:spPr>
      </p:cxnSp>
      <p:sp>
        <p:nvSpPr>
          <p:cNvPr id="63" name="Rectangle 62"/>
          <p:cNvSpPr/>
          <p:nvPr/>
        </p:nvSpPr>
        <p:spPr bwMode="auto">
          <a:xfrm>
            <a:off x="68580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3914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7119938" y="2786063"/>
            <a:ext cx="247650" cy="314325"/>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9120187" y="2757487"/>
            <a:ext cx="247650" cy="333375"/>
          </a:xfrm>
          <a:prstGeom prst="straightConnector1">
            <a:avLst/>
          </a:prstGeom>
          <a:noFill/>
          <a:ln w="9525">
            <a:solidFill>
              <a:schemeClr val="tx1"/>
            </a:solidFill>
            <a:round/>
            <a:headEnd/>
            <a:tailEnd type="triangle" w="med" len="med"/>
          </a:ln>
        </p:spPr>
      </p:cxnSp>
      <p:grpSp>
        <p:nvGrpSpPr>
          <p:cNvPr id="39" name="Group 38"/>
          <p:cNvGrpSpPr/>
          <p:nvPr/>
        </p:nvGrpSpPr>
        <p:grpSpPr>
          <a:xfrm>
            <a:off x="2762250" y="2362200"/>
            <a:ext cx="6534150" cy="4572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84582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91440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777288" y="2747963"/>
            <a:ext cx="247650" cy="352425"/>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8539162" y="1824037"/>
            <a:ext cx="228600" cy="847725"/>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691438" y="1843087"/>
            <a:ext cx="247650" cy="82867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80010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457200" y="1600200"/>
            <a:ext cx="5334000" cy="4525963"/>
          </a:xfrm>
        </p:spPr>
        <p:txBody>
          <a:bodyPr/>
          <a:lstStyle/>
          <a:p>
            <a:pPr>
              <a:lnSpc>
                <a:spcPct val="80000"/>
              </a:lnSpc>
            </a:pPr>
            <a:r>
              <a:rPr lang="en-US" sz="2400" dirty="0" smtClean="0">
                <a:solidFill>
                  <a:srgbClr val="CC0000"/>
                </a:solidFill>
              </a:rPr>
              <a:t>Utilities are functions from outcomes (states of the world) to real numbers that describe an agent’s preferences</a:t>
            </a:r>
          </a:p>
          <a:p>
            <a:pPr lvl="1">
              <a:lnSpc>
                <a:spcPct val="80000"/>
              </a:lnSpc>
            </a:pPr>
            <a:endParaRPr lang="en-US" sz="2000" dirty="0" smtClean="0"/>
          </a:p>
          <a:p>
            <a:pPr>
              <a:lnSpc>
                <a:spcPct val="80000"/>
              </a:lnSpc>
            </a:pPr>
            <a:r>
              <a:rPr lang="en-US" sz="2400" dirty="0" smtClean="0"/>
              <a:t>Where do utilities come from?</a:t>
            </a:r>
          </a:p>
          <a:p>
            <a:pPr lvl="1">
              <a:lnSpc>
                <a:spcPct val="80000"/>
              </a:lnSpc>
            </a:pPr>
            <a:r>
              <a:rPr lang="en-US" sz="2000" dirty="0" smtClean="0"/>
              <a:t>In a game, may be simple (+1/-1)</a:t>
            </a:r>
          </a:p>
          <a:p>
            <a:pPr lvl="1">
              <a:lnSpc>
                <a:spcPct val="80000"/>
              </a:lnSpc>
            </a:pPr>
            <a:r>
              <a:rPr lang="en-US" sz="2000" dirty="0" smtClean="0"/>
              <a:t>Utilities summarize the agent’s goals</a:t>
            </a:r>
          </a:p>
          <a:p>
            <a:pPr lvl="1">
              <a:lnSpc>
                <a:spcPct val="80000"/>
              </a:lnSpc>
            </a:pPr>
            <a:r>
              <a:rPr lang="en-US" sz="2000" dirty="0" smtClean="0"/>
              <a:t>Theorem: any “rational” preferences can be summarized as a utility function</a:t>
            </a:r>
          </a:p>
          <a:p>
            <a:pPr lvl="1">
              <a:lnSpc>
                <a:spcPct val="80000"/>
              </a:lnSpc>
            </a:pPr>
            <a:endParaRPr lang="en-US" sz="2000" dirty="0" smtClean="0"/>
          </a:p>
          <a:p>
            <a:pPr>
              <a:lnSpc>
                <a:spcPct val="80000"/>
              </a:lnSpc>
            </a:pPr>
            <a:r>
              <a:rPr lang="en-US" sz="2400" dirty="0" smtClean="0"/>
              <a:t>We hard-wire utilities and let behaviors emerge</a:t>
            </a:r>
          </a:p>
          <a:p>
            <a:pPr lvl="1">
              <a:lnSpc>
                <a:spcPct val="80000"/>
              </a:lnSpc>
            </a:pPr>
            <a:r>
              <a:rPr lang="en-US" sz="2000" dirty="0" smtClean="0"/>
              <a:t>Why don’t we let agents pick utilities?</a:t>
            </a:r>
          </a:p>
          <a:p>
            <a:pPr lvl="1">
              <a:lnSpc>
                <a:spcPct val="80000"/>
              </a:lnSpc>
            </a:pPr>
            <a:r>
              <a:rPr lang="en-US" sz="2000" dirty="0" smtClean="0"/>
              <a:t>Why don’t we prescribe behaviors?</a:t>
            </a:r>
          </a:p>
          <a:p>
            <a:pPr>
              <a:lnSpc>
                <a:spcPct val="80000"/>
              </a:lnSpc>
              <a:buFont typeface="Wingdings" pitchFamily="2" charset="2"/>
              <a:buNone/>
            </a:pPr>
            <a:endParaRPr lang="en-US" sz="2400" dirty="0" smtClean="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30343" y="1905000"/>
            <a:ext cx="1446714" cy="21336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477000" y="2667000"/>
            <a:ext cx="1066800" cy="12192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8077200" y="2133600"/>
            <a:ext cx="1143000" cy="18288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4114800"/>
            <a:ext cx="2492375" cy="2492375"/>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12469" y="4411212"/>
            <a:ext cx="2748262" cy="2255838"/>
          </a:xfrm>
          <a:prstGeom prst="rect">
            <a:avLst/>
          </a:prstGeom>
          <a:noFill/>
          <a:extLst>
            <a:ext uri="{909E8E84-426E-40dd-AFC4-6F175D3DCCD1}">
              <a14:hiddenFill xmlns:a14="http://schemas.microsoft.com/office/drawing/2010/main" xmlns="">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10600" y="4343400"/>
            <a:ext cx="2233454" cy="2309812"/>
          </a:xfrm>
          <a:prstGeom prst="rect">
            <a:avLst/>
          </a:prstGeom>
          <a:noFill/>
          <a:extLst>
            <a:ext uri="{909E8E84-426E-40dd-AFC4-6F175D3DCCD1}">
              <a14:hiddenFill xmlns:a14="http://schemas.microsoft.com/office/drawing/2010/main" xmlns="">
                <a:solidFill>
                  <a:srgbClr val="FFFFFF"/>
                </a:solidFill>
              </a14:hiddenFill>
            </a:ext>
          </a:extLst>
        </p:spPr>
      </p:pic>
      <p:sp>
        <p:nvSpPr>
          <p:cNvPr id="21506" name="Rectangle 2"/>
          <p:cNvSpPr>
            <a:spLocks noGrp="1" noChangeArrowheads="1"/>
          </p:cNvSpPr>
          <p:nvPr>
            <p:ph type="title"/>
          </p:nvPr>
        </p:nvSpPr>
        <p:spPr/>
        <p:txBody>
          <a:bodyPr/>
          <a:lstStyle/>
          <a:p>
            <a:r>
              <a:rPr lang="en-US" sz="4000" smtClean="0"/>
              <a:t>Utilities: Uncertain Outcomes</a:t>
            </a:r>
          </a:p>
        </p:txBody>
      </p:sp>
      <p:sp>
        <p:nvSpPr>
          <p:cNvPr id="14" name="Isosceles Triangle 13"/>
          <p:cNvSpPr/>
          <p:nvPr/>
        </p:nvSpPr>
        <p:spPr>
          <a:xfrm>
            <a:off x="5257800" y="1676400"/>
            <a:ext cx="762000" cy="53340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5" name="Oval 14"/>
          <p:cNvSpPr/>
          <p:nvPr/>
        </p:nvSpPr>
        <p:spPr>
          <a:xfrm>
            <a:off x="2895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6" name="Oval 15"/>
          <p:cNvSpPr/>
          <p:nvPr/>
        </p:nvSpPr>
        <p:spPr>
          <a:xfrm>
            <a:off x="7848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8" name="Straight Arrow Connector 17"/>
          <p:cNvCxnSpPr>
            <a:stCxn id="14" idx="3"/>
            <a:endCxn id="16" idx="0"/>
          </p:cNvCxnSpPr>
          <p:nvPr/>
        </p:nvCxnSpPr>
        <p:spPr>
          <a:xfrm>
            <a:off x="5638800" y="2209800"/>
            <a:ext cx="25146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200400" y="2209800"/>
            <a:ext cx="24384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200400" y="3429000"/>
            <a:ext cx="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153400" y="3429000"/>
            <a:ext cx="1143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7086600" y="3429000"/>
            <a:ext cx="1066800" cy="9144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191000" y="1219200"/>
            <a:ext cx="2971800" cy="400110"/>
          </a:xfrm>
          <a:prstGeom prst="rect">
            <a:avLst/>
          </a:prstGeom>
          <a:noFill/>
          <a:ln w="9525">
            <a:noFill/>
            <a:miter lim="800000"/>
            <a:headEnd/>
            <a:tailEnd/>
          </a:ln>
        </p:spPr>
        <p:txBody>
          <a:bodyPr>
            <a:spAutoFit/>
          </a:bodyPr>
          <a:lstStyle/>
          <a:p>
            <a:pPr algn="ctr"/>
            <a:r>
              <a:rPr lang="en-US" sz="2000" dirty="0">
                <a:latin typeface="Calibri" pitchFamily="34" charset="0"/>
              </a:rPr>
              <a:t>Getting ice cream</a:t>
            </a:r>
          </a:p>
        </p:txBody>
      </p:sp>
      <p:sp>
        <p:nvSpPr>
          <p:cNvPr id="21518" name="TextBox 30"/>
          <p:cNvSpPr txBox="1">
            <a:spLocks noChangeArrowheads="1"/>
          </p:cNvSpPr>
          <p:nvPr/>
        </p:nvSpPr>
        <p:spPr bwMode="auto">
          <a:xfrm>
            <a:off x="2971800" y="2133600"/>
            <a:ext cx="24384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Single</a:t>
            </a:r>
            <a:endParaRPr lang="en-US" sz="2000" dirty="0">
              <a:latin typeface="Calibri" pitchFamily="34" charset="0"/>
            </a:endParaRPr>
          </a:p>
        </p:txBody>
      </p:sp>
      <p:sp>
        <p:nvSpPr>
          <p:cNvPr id="21519" name="TextBox 31"/>
          <p:cNvSpPr txBox="1">
            <a:spLocks noChangeArrowheads="1"/>
          </p:cNvSpPr>
          <p:nvPr/>
        </p:nvSpPr>
        <p:spPr bwMode="auto">
          <a:xfrm>
            <a:off x="7162800" y="2133600"/>
            <a:ext cx="16002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Double</a:t>
            </a:r>
            <a:endParaRPr lang="en-US" sz="2000" dirty="0">
              <a:latin typeface="Calibri" pitchFamily="34" charset="0"/>
            </a:endParaRPr>
          </a:p>
        </p:txBody>
      </p:sp>
      <p:sp>
        <p:nvSpPr>
          <p:cNvPr id="15376" name="TextBox 36"/>
          <p:cNvSpPr txBox="1">
            <a:spLocks noChangeArrowheads="1"/>
          </p:cNvSpPr>
          <p:nvPr/>
        </p:nvSpPr>
        <p:spPr bwMode="auto">
          <a:xfrm>
            <a:off x="6705600" y="3581400"/>
            <a:ext cx="1066800" cy="400110"/>
          </a:xfrm>
          <a:prstGeom prst="rect">
            <a:avLst/>
          </a:prstGeom>
          <a:noFill/>
          <a:ln w="9525">
            <a:noFill/>
            <a:miter lim="800000"/>
            <a:headEnd/>
            <a:tailEnd/>
          </a:ln>
        </p:spPr>
        <p:txBody>
          <a:bodyPr>
            <a:spAutoFit/>
          </a:bodyPr>
          <a:lstStyle/>
          <a:p>
            <a:r>
              <a:rPr lang="en-US" sz="2000" dirty="0">
                <a:latin typeface="Calibri" pitchFamily="34" charset="0"/>
              </a:rPr>
              <a:t>Oops</a:t>
            </a:r>
          </a:p>
        </p:txBody>
      </p:sp>
      <p:sp>
        <p:nvSpPr>
          <p:cNvPr id="15377" name="TextBox 37"/>
          <p:cNvSpPr txBox="1">
            <a:spLocks noChangeArrowheads="1"/>
          </p:cNvSpPr>
          <p:nvPr/>
        </p:nvSpPr>
        <p:spPr bwMode="auto">
          <a:xfrm>
            <a:off x="8947640" y="3581400"/>
            <a:ext cx="1066800" cy="400110"/>
          </a:xfrm>
          <a:prstGeom prst="rect">
            <a:avLst/>
          </a:prstGeom>
          <a:noFill/>
          <a:ln w="9525">
            <a:noFill/>
            <a:miter lim="800000"/>
            <a:headEnd/>
            <a:tailEnd/>
          </a:ln>
        </p:spPr>
        <p:txBody>
          <a:bodyPr>
            <a:spAutoFit/>
          </a:bodyPr>
          <a:lstStyle/>
          <a:p>
            <a:r>
              <a:rPr lang="en-US" sz="2000" dirty="0" smtClean="0">
                <a:latin typeface="Calibri" pitchFamily="34" charset="0"/>
              </a:rPr>
              <a:t>Whew!</a:t>
            </a:r>
            <a:endParaRPr lang="en-US" sz="20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27817" y="4584660"/>
            <a:ext cx="6506002" cy="1771616"/>
          </a:xfrm>
          <a:prstGeom prst="rect">
            <a:avLst/>
          </a:prstGeom>
          <a:noFill/>
          <a:extLst>
            <a:ext uri="{909E8E84-426E-40dd-AFC4-6F175D3DCCD1}">
              <a14:hiddenFill xmlns:a14="http://schemas.microsoft.com/office/drawing/2010/main" xmlns="">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457200" y="1600200"/>
            <a:ext cx="5867400" cy="4525963"/>
          </a:xfrm>
        </p:spPr>
        <p:txBody>
          <a:bodyPr/>
          <a:lstStyle/>
          <a:p>
            <a:r>
              <a:rPr lang="en-US" sz="2400" dirty="0" smtClean="0"/>
              <a:t>An agent must have preferences among:</a:t>
            </a:r>
          </a:p>
          <a:p>
            <a:pPr lvl="1"/>
            <a:r>
              <a:rPr lang="en-US" sz="2000" dirty="0" smtClean="0"/>
              <a:t>Prizes: </a:t>
            </a:r>
            <a:r>
              <a:rPr lang="en-US" sz="2400" i="1" dirty="0" smtClean="0">
                <a:solidFill>
                  <a:srgbClr val="CC0000"/>
                </a:solidFill>
                <a:latin typeface="Times New Roman" pitchFamily="18" charset="0"/>
                <a:cs typeface="Times New Roman" pitchFamily="18" charset="0"/>
              </a:rPr>
              <a:t>A, B</a:t>
            </a:r>
            <a:r>
              <a:rPr lang="en-US" sz="2000" dirty="0" smtClean="0"/>
              <a:t>, etc.</a:t>
            </a:r>
          </a:p>
          <a:p>
            <a:pPr lvl="1"/>
            <a:r>
              <a:rPr lang="en-US" sz="2000" dirty="0" smtClean="0"/>
              <a:t>Lotteries: situations with uncertain prizes</a:t>
            </a:r>
          </a:p>
          <a:p>
            <a:endParaRPr lang="en-US" sz="2400" dirty="0" smtClean="0"/>
          </a:p>
          <a:p>
            <a:pPr lvl="1"/>
            <a:endParaRPr lang="en-US" sz="2000" dirty="0" smtClean="0"/>
          </a:p>
          <a:p>
            <a:pPr lvl="1"/>
            <a:endParaRPr lang="en-US" sz="2000" dirty="0" smtClean="0"/>
          </a:p>
          <a:p>
            <a:r>
              <a:rPr lang="en-US" sz="2400" dirty="0" smtClean="0"/>
              <a:t>Notation:</a:t>
            </a:r>
          </a:p>
          <a:p>
            <a:pPr lvl="1"/>
            <a:r>
              <a:rPr lang="en-US" sz="2000" dirty="0" smtClean="0"/>
              <a:t>Preference:</a:t>
            </a:r>
          </a:p>
          <a:p>
            <a:pPr lvl="1"/>
            <a:r>
              <a:rPr lang="en-US" sz="2000" dirty="0" smtClean="0"/>
              <a:t>Indifference:</a:t>
            </a:r>
          </a:p>
          <a:p>
            <a:endParaRPr lang="en-US" sz="2400" dirty="0" smtClean="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743200" y="4876800"/>
            <a:ext cx="914400" cy="255588"/>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743200" y="4522176"/>
            <a:ext cx="990600" cy="22860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905000" y="3048000"/>
            <a:ext cx="2997200" cy="292100"/>
          </a:xfrm>
          <a:prstGeom prst="rect">
            <a:avLst/>
          </a:prstGeom>
          <a:noFill/>
          <a:ln w="9525">
            <a:noFill/>
            <a:miter lim="800000"/>
            <a:headEnd/>
            <a:tailEnd/>
          </a:ln>
        </p:spPr>
      </p:pic>
      <p:sp>
        <p:nvSpPr>
          <p:cNvPr id="10" name="Oval 9"/>
          <p:cNvSpPr/>
          <p:nvPr/>
        </p:nvSpPr>
        <p:spPr>
          <a:xfrm>
            <a:off x="9677400" y="221998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9144000" y="2677180"/>
            <a:ext cx="762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06000" y="2677180"/>
            <a:ext cx="8382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839200" y="3591580"/>
            <a:ext cx="25146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                  B</a:t>
            </a:r>
            <a:endParaRPr lang="en-US" sz="2800" i="1" dirty="0">
              <a:solidFill>
                <a:srgbClr val="C00000"/>
              </a:solidFill>
              <a:latin typeface="Times New Roman" pitchFamily="18" charset="0"/>
              <a:cs typeface="Times New Roman" pitchFamily="18" charset="0"/>
            </a:endParaRPr>
          </a:p>
        </p:txBody>
      </p:sp>
      <p:sp>
        <p:nvSpPr>
          <p:cNvPr id="24" name="TextBox 23"/>
          <p:cNvSpPr txBox="1"/>
          <p:nvPr/>
        </p:nvSpPr>
        <p:spPr>
          <a:xfrm>
            <a:off x="9067800" y="2753380"/>
            <a:ext cx="2514600" cy="461665"/>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p                </a:t>
            </a:r>
            <a:r>
              <a:rPr lang="en-US" sz="2400" dirty="0" smtClean="0">
                <a:latin typeface="Times New Roman" pitchFamily="18" charset="0"/>
                <a:cs typeface="Times New Roman" pitchFamily="18" charset="0"/>
              </a:rPr>
              <a:t>1</a:t>
            </a:r>
            <a:r>
              <a:rPr lang="en-US" sz="2400" i="1" dirty="0" smtClean="0">
                <a:latin typeface="Times New Roman" pitchFamily="18" charset="0"/>
                <a:cs typeface="Times New Roman" pitchFamily="18" charset="0"/>
              </a:rPr>
              <a:t>-p</a:t>
            </a:r>
            <a:endParaRPr lang="en-US" sz="2400" i="1" dirty="0">
              <a:latin typeface="Times New Roman" pitchFamily="18" charset="0"/>
              <a:cs typeface="Times New Roman" pitchFamily="18" charset="0"/>
            </a:endParaRPr>
          </a:p>
        </p:txBody>
      </p:sp>
      <p:sp>
        <p:nvSpPr>
          <p:cNvPr id="25" name="Rounded Rectangle 24"/>
          <p:cNvSpPr/>
          <p:nvPr/>
        </p:nvSpPr>
        <p:spPr>
          <a:xfrm>
            <a:off x="8534400" y="2057400"/>
            <a:ext cx="2819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0678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Lottery</a:t>
            </a:r>
            <a:endParaRPr lang="en-US" sz="2800" i="1" dirty="0">
              <a:latin typeface="Times New Roman" pitchFamily="18" charset="0"/>
              <a:cs typeface="Times New Roman" pitchFamily="18" charset="0"/>
            </a:endParaRPr>
          </a:p>
        </p:txBody>
      </p:sp>
      <p:sp>
        <p:nvSpPr>
          <p:cNvPr id="27" name="TextBox 26"/>
          <p:cNvSpPr txBox="1"/>
          <p:nvPr/>
        </p:nvSpPr>
        <p:spPr>
          <a:xfrm>
            <a:off x="64770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Prize</a:t>
            </a:r>
            <a:endParaRPr lang="en-US" sz="2800" i="1" dirty="0">
              <a:latin typeface="Times New Roman" pitchFamily="18" charset="0"/>
              <a:cs typeface="Times New Roman" pitchFamily="18" charset="0"/>
            </a:endParaRPr>
          </a:p>
        </p:txBody>
      </p:sp>
      <p:sp>
        <p:nvSpPr>
          <p:cNvPr id="28" name="Rounded Rectangle 27"/>
          <p:cNvSpPr/>
          <p:nvPr/>
        </p:nvSpPr>
        <p:spPr>
          <a:xfrm>
            <a:off x="6781800" y="2057400"/>
            <a:ext cx="838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10400" y="2209800"/>
            <a:ext cx="4572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a:t>
            </a:r>
            <a:endParaRPr lang="en-US" sz="2800" i="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4565" y="1447800"/>
            <a:ext cx="6578036" cy="4190058"/>
          </a:xfrm>
          <a:prstGeom prst="rect">
            <a:avLst/>
          </a:prstGeom>
          <a:noFill/>
          <a:extLst>
            <a:ext uri="{909E8E84-426E-40dd-AFC4-6F175D3DCCD1}">
              <a14:hiddenFill xmlns:a14="http://schemas.microsoft.com/office/drawing/2010/main" xmlns="">
                <a:solidFill>
                  <a:srgbClr val="FFFFFF"/>
                </a:solidFill>
              </a14:hiddenFill>
            </a:ext>
          </a:extLst>
        </p:spPr>
      </p:pic>
      <p:sp>
        <p:nvSpPr>
          <p:cNvPr id="5122" name="Rectangle 5"/>
          <p:cNvSpPr>
            <a:spLocks noGrp="1" noChangeArrowheads="1"/>
          </p:cNvSpPr>
          <p:nvPr>
            <p:ph type="ctrTitle"/>
          </p:nvPr>
        </p:nvSpPr>
        <p:spPr>
          <a:xfrm>
            <a:off x="0" y="228600"/>
            <a:ext cx="12192000" cy="1470025"/>
          </a:xfrm>
        </p:spPr>
        <p:txBody>
          <a:bodyPr/>
          <a:lstStyle/>
          <a:p>
            <a:r>
              <a:rPr lang="en-US" dirty="0" smtClean="0"/>
              <a:t>Adversarial Search 2: Uncertainty </a:t>
            </a:r>
            <a:r>
              <a:rPr lang="en-US" dirty="0"/>
              <a:t>and Utilities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a:t>
            </a:r>
            <a:r>
              <a:rPr lang="en-US" sz="2400">
                <a:latin typeface="Calibri"/>
                <a:cs typeface="Calibri"/>
              </a:rPr>
              <a:t>Courtesy </a:t>
            </a:r>
            <a:r>
              <a:rPr lang="en-US" sz="2400" smtClean="0">
                <a:latin typeface="Calibri"/>
                <a:cs typeface="Calibri"/>
              </a:rPr>
              <a:t>of Dan </a:t>
            </a:r>
            <a:r>
              <a:rPr lang="en-US" sz="2400" dirty="0" smtClean="0">
                <a:latin typeface="Calibri"/>
                <a:cs typeface="Calibri"/>
              </a:rPr>
              <a:t>Klein and Pieter </a:t>
            </a:r>
            <a:r>
              <a:rPr lang="en-US" sz="2400" dirty="0" err="1" smtClean="0">
                <a:latin typeface="Calibri"/>
                <a:cs typeface="Calibri"/>
              </a:rPr>
              <a:t>Abbeel</a:t>
            </a:r>
            <a:endParaRPr lang="en-US" sz="2400" dirty="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31075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372615"/>
            <a:ext cx="7620000" cy="4878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8543" y="3272539"/>
            <a:ext cx="3642140" cy="3249613"/>
          </a:xfrm>
          <a:prstGeom prst="rect">
            <a:avLst/>
          </a:prstGeom>
          <a:noFill/>
          <a:extLst>
            <a:ext uri="{909E8E84-426E-40dd-AFC4-6F175D3DCCD1}">
              <a14:hiddenFill xmlns:a14="http://schemas.microsoft.com/office/drawing/2010/main" xmlns="">
                <a:solidFill>
                  <a:srgbClr val="FFFFFF"/>
                </a:solidFill>
              </a14:hiddenFill>
            </a:ext>
          </a:extLst>
        </p:spPr>
      </p:pic>
      <p:sp>
        <p:nvSpPr>
          <p:cNvPr id="11267" name="Rectangle 3"/>
          <p:cNvSpPr>
            <a:spLocks noGrp="1" noChangeArrowheads="1"/>
          </p:cNvSpPr>
          <p:nvPr>
            <p:ph idx="1"/>
          </p:nvPr>
        </p:nvSpPr>
        <p:spPr>
          <a:xfrm>
            <a:off x="457200" y="1524000"/>
            <a:ext cx="10896600" cy="4525963"/>
          </a:xfrm>
        </p:spPr>
        <p:txBody>
          <a:bodyPr/>
          <a:lstStyle/>
          <a:p>
            <a:pPr>
              <a:lnSpc>
                <a:spcPct val="90000"/>
              </a:lnSpc>
            </a:pPr>
            <a:r>
              <a:rPr lang="en-US" sz="2400" dirty="0" smtClean="0"/>
              <a:t>We want some constraints on preferences before we call them rational, such as:</a:t>
            </a:r>
          </a:p>
          <a:p>
            <a:pPr lvl="1">
              <a:lnSpc>
                <a:spcPct val="90000"/>
              </a:lnSpc>
            </a:pPr>
            <a:endParaRPr lang="en-US" sz="2000" dirty="0" smtClean="0"/>
          </a:p>
          <a:p>
            <a:pPr lvl="1">
              <a:lnSpc>
                <a:spcPct val="90000"/>
              </a:lnSpc>
            </a:pPr>
            <a:endParaRPr lang="en-US" sz="2000" dirty="0" smtClean="0"/>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r>
              <a:rPr lang="en-US" sz="2400" dirty="0" smtClean="0"/>
              <a:t>For example: an agent with </a:t>
            </a:r>
            <a:r>
              <a:rPr lang="en-US" sz="2400" dirty="0" smtClean="0">
                <a:solidFill>
                  <a:srgbClr val="C00000"/>
                </a:solidFill>
              </a:rPr>
              <a:t>intransitive preferences</a:t>
            </a:r>
            <a:r>
              <a:rPr lang="en-US" sz="2400" dirty="0" smtClean="0"/>
              <a:t> can</a:t>
            </a:r>
          </a:p>
          <a:p>
            <a:pPr>
              <a:lnSpc>
                <a:spcPct val="90000"/>
              </a:lnSpc>
              <a:spcBef>
                <a:spcPts val="0"/>
              </a:spcBef>
              <a:buNone/>
            </a:pPr>
            <a:r>
              <a:rPr lang="en-US" sz="2400" dirty="0" smtClean="0">
                <a:solidFill>
                  <a:srgbClr val="C00000"/>
                </a:solidFill>
              </a:rPr>
              <a:t>	</a:t>
            </a:r>
            <a:r>
              <a:rPr lang="en-US" sz="2400" dirty="0" smtClean="0"/>
              <a:t>be induced to give away all of its money</a:t>
            </a:r>
          </a:p>
          <a:p>
            <a:pPr lvl="1">
              <a:lnSpc>
                <a:spcPct val="90000"/>
              </a:lnSpc>
            </a:pPr>
            <a:r>
              <a:rPr lang="en-US" sz="2000" dirty="0" smtClean="0"/>
              <a:t>If B &gt; C, then an agent with C would pay (say) 1 cent to get B</a:t>
            </a:r>
          </a:p>
          <a:p>
            <a:pPr lvl="1">
              <a:lnSpc>
                <a:spcPct val="90000"/>
              </a:lnSpc>
            </a:pPr>
            <a:r>
              <a:rPr lang="en-US" sz="2000" dirty="0" smtClean="0"/>
              <a:t>If A &gt; B, then an agent with B would pay (say) 1 cent to get A</a:t>
            </a:r>
          </a:p>
          <a:p>
            <a:pPr lvl="1">
              <a:lnSpc>
                <a:spcPct val="90000"/>
              </a:lnSpc>
            </a:pPr>
            <a:r>
              <a:rPr lang="en-US" sz="2000" dirty="0" smtClean="0"/>
              <a:t>If C &gt; A, then an agent with A would pay (say) 1 cent to get C</a:t>
            </a:r>
          </a:p>
        </p:txBody>
      </p:sp>
      <p:sp>
        <p:nvSpPr>
          <p:cNvPr id="8" name="Rounded Rectangle 7"/>
          <p:cNvSpPr/>
          <p:nvPr/>
        </p:nvSpPr>
        <p:spPr>
          <a:xfrm>
            <a:off x="2667000" y="2209800"/>
            <a:ext cx="6858000" cy="6096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5594840" y="2329160"/>
          <a:ext cx="3657600" cy="409575"/>
        </p:xfrm>
        <a:graphic>
          <a:graphicData uri="http://schemas.openxmlformats.org/presentationml/2006/ole">
            <mc:AlternateContent xmlns:mc="http://schemas.openxmlformats.org/markup-compatibility/2006">
              <mc:Choice xmlns:v="urn:schemas-microsoft-com:vml" Requires="v">
                <p:oleObj spid="_x0000_s1135" name="Equation" r:id="rId5" imgW="1815840" imgH="203040" progId="Equation.3">
                  <p:embed/>
                </p:oleObj>
              </mc:Choice>
              <mc:Fallback>
                <p:oleObj name="Equation" r:id="rId5" imgW="1815840" imgH="203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4840" y="2329160"/>
                        <a:ext cx="3657600" cy="4095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2819400" y="2281535"/>
            <a:ext cx="3048000" cy="461665"/>
          </a:xfrm>
          <a:prstGeom prst="rect">
            <a:avLst/>
          </a:prstGeom>
          <a:noFill/>
        </p:spPr>
        <p:txBody>
          <a:bodyPr wrap="square" rtlCol="0">
            <a:spAutoFit/>
          </a:bodyPr>
          <a:lstStyle/>
          <a:p>
            <a:r>
              <a:rPr lang="en-US" sz="2400" dirty="0" smtClean="0">
                <a:latin typeface="Calibri" pitchFamily="34" charset="0"/>
              </a:rPr>
              <a:t>Axiom of Transitivity:</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8594" y="1785276"/>
            <a:ext cx="5296017" cy="370046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1066800" y="1900535"/>
            <a:ext cx="5715000" cy="36576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1295400" y="2052935"/>
            <a:ext cx="5181600" cy="3313112"/>
          </a:xfrm>
          <a:prstGeom prst="rect">
            <a:avLst/>
          </a:prstGeom>
          <a:noFill/>
          <a:ln w="9525">
            <a:noFill/>
            <a:miter lim="800000"/>
            <a:headEnd/>
            <a:tailEnd/>
          </a:ln>
        </p:spPr>
      </p:pic>
      <p:sp>
        <p:nvSpPr>
          <p:cNvPr id="7" name="TextBox 6"/>
          <p:cNvSpPr txBox="1"/>
          <p:nvPr/>
        </p:nvSpPr>
        <p:spPr>
          <a:xfrm>
            <a:off x="0" y="5862935"/>
            <a:ext cx="12192000" cy="461665"/>
          </a:xfrm>
          <a:prstGeom prst="rect">
            <a:avLst/>
          </a:prstGeom>
          <a:noFill/>
        </p:spPr>
        <p:txBody>
          <a:bodyPr wrap="square" rtlCol="0">
            <a:spAutoFit/>
          </a:bodyPr>
          <a:lstStyle/>
          <a:p>
            <a:pPr algn="ctr"/>
            <a:r>
              <a:rPr lang="en-US" sz="2400" dirty="0" smtClean="0">
                <a:latin typeface="Calibri" pitchFamily="34" charset="0"/>
              </a:rPr>
              <a:t>Theorem: Rational preferences imply behavior describable as maximization of expected utility</a:t>
            </a:r>
          </a:p>
        </p:txBody>
      </p:sp>
      <p:sp>
        <p:nvSpPr>
          <p:cNvPr id="9" name="TextBox 8"/>
          <p:cNvSpPr txBox="1"/>
          <p:nvPr/>
        </p:nvSpPr>
        <p:spPr>
          <a:xfrm>
            <a:off x="1066800" y="1290935"/>
            <a:ext cx="5715000" cy="523220"/>
          </a:xfrm>
          <a:prstGeom prst="rect">
            <a:avLst/>
          </a:prstGeom>
          <a:noFill/>
        </p:spPr>
        <p:txBody>
          <a:bodyPr wrap="square" rtlCol="0">
            <a:spAutoFit/>
          </a:bodyPr>
          <a:lstStyle/>
          <a:p>
            <a:pPr algn="ctr"/>
            <a:r>
              <a:rPr lang="en-US" sz="2800" dirty="0" smtClean="0">
                <a:latin typeface="Calibri" pitchFamily="34" charset="0"/>
              </a:rPr>
              <a:t>The Axioms of Rationality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42214" y="1713765"/>
            <a:ext cx="2432050" cy="2912528"/>
          </a:xfrm>
          <a:prstGeom prst="rect">
            <a:avLst/>
          </a:prstGeom>
          <a:noFill/>
          <a:extLst>
            <a:ext uri="{909E8E84-426E-40dd-AFC4-6F175D3DCCD1}">
              <a14:hiddenFill xmlns:a14="http://schemas.microsoft.com/office/drawing/2010/main" xmlns="">
                <a:solidFill>
                  <a:srgbClr val="FFFFFF"/>
                </a:solidFill>
              </a14:hiddenFill>
            </a:ext>
          </a:extLst>
        </p:spPr>
      </p:pic>
      <p:sp>
        <p:nvSpPr>
          <p:cNvPr id="1158147" name="Rectangle 3"/>
          <p:cNvSpPr>
            <a:spLocks noGrp="1" noChangeArrowheads="1"/>
          </p:cNvSpPr>
          <p:nvPr>
            <p:ph idx="1"/>
          </p:nvPr>
        </p:nvSpPr>
        <p:spPr>
          <a:xfrm>
            <a:off x="457200" y="1600200"/>
            <a:ext cx="11353800" cy="4876800"/>
          </a:xfrm>
        </p:spPr>
        <p:txBody>
          <a:bodyPr/>
          <a:lstStyle/>
          <a:p>
            <a:pPr>
              <a:lnSpc>
                <a:spcPct val="80000"/>
              </a:lnSpc>
            </a:pPr>
            <a:r>
              <a:rPr lang="en-US" sz="2400" dirty="0" smtClean="0"/>
              <a:t>Theorem [Ramsey, 1931; von Neumann &amp; Morgenstern, 1944]</a:t>
            </a:r>
          </a:p>
          <a:p>
            <a:pPr lvl="1">
              <a:lnSpc>
                <a:spcPct val="80000"/>
              </a:lnSpc>
            </a:pPr>
            <a:r>
              <a:rPr lang="en-US" sz="2000" dirty="0" smtClean="0"/>
              <a:t>Given any preferences satisfying these constraints, there exists a real-valued</a:t>
            </a:r>
          </a:p>
          <a:p>
            <a:pPr lvl="1">
              <a:lnSpc>
                <a:spcPct val="80000"/>
              </a:lnSpc>
              <a:spcBef>
                <a:spcPts val="200"/>
              </a:spcBef>
              <a:buNone/>
            </a:pPr>
            <a:r>
              <a:rPr lang="en-US" sz="2000" dirty="0" smtClean="0"/>
              <a:t>	function U such that:</a:t>
            </a:r>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r>
              <a:rPr lang="en-US" sz="2000" dirty="0" smtClean="0"/>
              <a:t>I.e. values assigned by U preserve preferences of both prizes and lotteries!</a:t>
            </a:r>
          </a:p>
          <a:p>
            <a:pPr lvl="2">
              <a:lnSpc>
                <a:spcPct val="80000"/>
              </a:lnSpc>
            </a:pPr>
            <a:endParaRPr lang="en-US" sz="1600" dirty="0" smtClean="0"/>
          </a:p>
          <a:p>
            <a:pPr lvl="2">
              <a:lnSpc>
                <a:spcPct val="80000"/>
              </a:lnSpc>
            </a:pPr>
            <a:endParaRPr lang="en-US" sz="1600" dirty="0" smtClean="0"/>
          </a:p>
          <a:p>
            <a:pPr>
              <a:lnSpc>
                <a:spcPct val="80000"/>
              </a:lnSpc>
            </a:pPr>
            <a:r>
              <a:rPr lang="en-US" sz="2400" dirty="0" smtClean="0"/>
              <a:t>Maximum expected utility (MEU) principle:</a:t>
            </a:r>
          </a:p>
          <a:p>
            <a:pPr lvl="1">
              <a:lnSpc>
                <a:spcPct val="80000"/>
              </a:lnSpc>
            </a:pPr>
            <a:r>
              <a:rPr lang="en-US" sz="2000" dirty="0" smtClean="0"/>
              <a:t>Choose the action that maximizes expected utility</a:t>
            </a:r>
          </a:p>
          <a:p>
            <a:pPr lvl="1">
              <a:lnSpc>
                <a:spcPct val="80000"/>
              </a:lnSpc>
            </a:pPr>
            <a:r>
              <a:rPr lang="en-US" sz="2000" dirty="0" smtClean="0"/>
              <a:t>Note: an agent can be entirely rational (consistent with MEU) without ever representing or manipulating utilities and probabilities</a:t>
            </a:r>
          </a:p>
          <a:p>
            <a:pPr lvl="1">
              <a:lnSpc>
                <a:spcPct val="80000"/>
              </a:lnSpc>
            </a:pPr>
            <a:r>
              <a:rPr lang="en-US" sz="2000" dirty="0" smtClean="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2057400" y="2773362"/>
            <a:ext cx="5889625" cy="960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0764" y="1276350"/>
            <a:ext cx="5960434" cy="48958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81459" y="1726213"/>
            <a:ext cx="3615489" cy="3436260"/>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406400" y="1397001"/>
            <a:ext cx="7899400" cy="4729164"/>
          </a:xfrm>
        </p:spPr>
        <p:txBody>
          <a:bodyPr/>
          <a:lstStyle/>
          <a:p>
            <a:pPr>
              <a:lnSpc>
                <a:spcPct val="80000"/>
              </a:lnSpc>
            </a:pPr>
            <a:r>
              <a:rPr lang="en-US" sz="2400" dirty="0" smtClean="0">
                <a:solidFill>
                  <a:srgbClr val="CC0000"/>
                </a:solidFill>
              </a:rPr>
              <a:t>Normalized utilities</a:t>
            </a:r>
            <a:r>
              <a:rPr lang="en-US" sz="2400" dirty="0" smtClean="0"/>
              <a:t>: u</a:t>
            </a:r>
            <a:r>
              <a:rPr lang="en-US" sz="2400" baseline="-25000" dirty="0" smtClean="0"/>
              <a:t>+</a:t>
            </a:r>
            <a:r>
              <a:rPr lang="en-US" sz="2400" dirty="0" smtClean="0"/>
              <a:t> = 1.0, u</a:t>
            </a:r>
            <a:r>
              <a:rPr lang="en-US" sz="2400" baseline="-25000" dirty="0" smtClean="0"/>
              <a:t>-</a:t>
            </a:r>
            <a:r>
              <a:rPr lang="en-US" sz="2400" dirty="0" smtClean="0"/>
              <a:t> = 0.0</a:t>
            </a:r>
          </a:p>
          <a:p>
            <a:pPr>
              <a:lnSpc>
                <a:spcPct val="80000"/>
              </a:lnSpc>
            </a:pPr>
            <a:endParaRPr lang="en-US" sz="1600" dirty="0" smtClean="0"/>
          </a:p>
          <a:p>
            <a:pPr>
              <a:lnSpc>
                <a:spcPct val="80000"/>
              </a:lnSpc>
            </a:pPr>
            <a:r>
              <a:rPr lang="en-US" sz="2400" dirty="0" err="1" smtClean="0">
                <a:solidFill>
                  <a:srgbClr val="CC0000"/>
                </a:solidFill>
              </a:rPr>
              <a:t>Micromorts</a:t>
            </a:r>
            <a:r>
              <a:rPr lang="en-US" sz="2400" dirty="0" smtClean="0"/>
              <a:t>: one-millionth chance of death, useful for paying to reduce product risks, etc.</a:t>
            </a:r>
          </a:p>
          <a:p>
            <a:pPr>
              <a:lnSpc>
                <a:spcPct val="80000"/>
              </a:lnSpc>
            </a:pPr>
            <a:endParaRPr lang="en-US" sz="1600" dirty="0" smtClean="0"/>
          </a:p>
          <a:p>
            <a:pPr>
              <a:lnSpc>
                <a:spcPct val="80000"/>
              </a:lnSpc>
            </a:pPr>
            <a:r>
              <a:rPr lang="en-US" sz="2400" dirty="0" smtClean="0">
                <a:solidFill>
                  <a:srgbClr val="CC0000"/>
                </a:solidFill>
              </a:rPr>
              <a:t>QALYs</a:t>
            </a:r>
            <a:r>
              <a:rPr lang="en-US" sz="2400" dirty="0" smtClean="0"/>
              <a:t>: quality-adjusted life years, useful for medical decisions involving substantial risk</a:t>
            </a:r>
          </a:p>
          <a:p>
            <a:pPr>
              <a:lnSpc>
                <a:spcPct val="80000"/>
              </a:lnSpc>
            </a:pPr>
            <a:endParaRPr lang="en-US" sz="1600" dirty="0" smtClean="0"/>
          </a:p>
          <a:p>
            <a:pPr>
              <a:lnSpc>
                <a:spcPct val="80000"/>
              </a:lnSpc>
            </a:pPr>
            <a:r>
              <a:rPr lang="en-US" sz="2400" dirty="0" smtClean="0"/>
              <a:t>Note: behavior is invariant under positive linear transformation</a:t>
            </a:r>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r>
              <a:rPr lang="en-US" sz="2400" dirty="0" smtClean="0"/>
              <a:t>With deterministic prizes only (no lottery choices), only </a:t>
            </a:r>
            <a:r>
              <a:rPr lang="en-US" sz="2400" dirty="0" smtClean="0">
                <a:solidFill>
                  <a:srgbClr val="CC0000"/>
                </a:solidFill>
              </a:rPr>
              <a:t>ordinal utility</a:t>
            </a:r>
            <a:r>
              <a:rPr lang="en-US" sz="2400" dirty="0" smtClean="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1295400" y="4724400"/>
            <a:ext cx="5792788" cy="37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381000" y="1295400"/>
            <a:ext cx="11379200" cy="4729164"/>
          </a:xfrm>
        </p:spPr>
        <p:txBody>
          <a:bodyPr/>
          <a:lstStyle/>
          <a:p>
            <a:r>
              <a:rPr lang="en-US" sz="2400" dirty="0" smtClean="0"/>
              <a:t>Utilities map states to real numbers. Which numbers?</a:t>
            </a:r>
          </a:p>
          <a:p>
            <a:r>
              <a:rPr lang="en-US" sz="2400" dirty="0" smtClean="0"/>
              <a:t>Standard approach to assessment (elicitation) of human utilities:</a:t>
            </a:r>
          </a:p>
          <a:p>
            <a:pPr lvl="1"/>
            <a:r>
              <a:rPr lang="en-US" sz="2200" dirty="0" smtClean="0"/>
              <a:t>Compare a prize A to a </a:t>
            </a:r>
            <a:r>
              <a:rPr lang="en-US" sz="2200" dirty="0" smtClean="0">
                <a:solidFill>
                  <a:srgbClr val="CC0000"/>
                </a:solidFill>
              </a:rPr>
              <a:t>standard lottery</a:t>
            </a:r>
            <a:r>
              <a:rPr lang="en-US" sz="2200" dirty="0" smtClean="0"/>
              <a:t> </a:t>
            </a:r>
            <a:r>
              <a:rPr lang="en-US" sz="2200" dirty="0" err="1" smtClean="0"/>
              <a:t>L</a:t>
            </a:r>
            <a:r>
              <a:rPr lang="en-US" sz="2200" baseline="-25000" dirty="0" err="1" smtClean="0"/>
              <a:t>p</a:t>
            </a:r>
            <a:r>
              <a:rPr lang="en-US" sz="2200" dirty="0" smtClean="0"/>
              <a:t> between</a:t>
            </a:r>
          </a:p>
          <a:p>
            <a:pPr lvl="2"/>
            <a:r>
              <a:rPr lang="en-US" sz="2000" dirty="0" smtClean="0"/>
              <a:t>“best possible prize” u</a:t>
            </a:r>
            <a:r>
              <a:rPr lang="en-US" sz="2000" baseline="-25000" dirty="0" smtClean="0"/>
              <a:t>+</a:t>
            </a:r>
            <a:r>
              <a:rPr lang="en-US" sz="2000" dirty="0" smtClean="0"/>
              <a:t> with probability p</a:t>
            </a:r>
          </a:p>
          <a:p>
            <a:pPr lvl="2"/>
            <a:r>
              <a:rPr lang="en-US" sz="2000" dirty="0" smtClean="0"/>
              <a:t>“worst possible catastrophe” u</a:t>
            </a:r>
            <a:r>
              <a:rPr lang="en-US" sz="2000" baseline="-25000" dirty="0" smtClean="0"/>
              <a:t>-</a:t>
            </a:r>
            <a:r>
              <a:rPr lang="en-US" sz="2000" dirty="0" smtClean="0"/>
              <a:t> with probability 1-p</a:t>
            </a:r>
          </a:p>
          <a:p>
            <a:pPr lvl="1"/>
            <a:r>
              <a:rPr lang="en-US" sz="2200" dirty="0" smtClean="0"/>
              <a:t>Adjust lottery probability p until indifference: A ~ </a:t>
            </a:r>
            <a:r>
              <a:rPr lang="en-US" sz="2200" dirty="0" err="1" smtClean="0"/>
              <a:t>L</a:t>
            </a:r>
            <a:r>
              <a:rPr lang="en-US" sz="2200" baseline="-25000" dirty="0" err="1" smtClean="0"/>
              <a:t>p</a:t>
            </a:r>
            <a:endParaRPr lang="en-US" sz="2200" baseline="-25000" dirty="0" smtClean="0"/>
          </a:p>
          <a:p>
            <a:pPr lvl="1"/>
            <a:r>
              <a:rPr lang="en-US" sz="2200" dirty="0" smtClean="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10313" y="2712720"/>
            <a:ext cx="848743" cy="806669"/>
          </a:xfrm>
          <a:prstGeom prst="rect">
            <a:avLst/>
          </a:prstGeom>
          <a:noFill/>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099516" y="1395953"/>
            <a:ext cx="2805152" cy="2304128"/>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3810000" y="4876800"/>
            <a:ext cx="914400" cy="609600"/>
          </a:xfrm>
          <a:prstGeom prst="rect">
            <a:avLst/>
          </a:prstGeom>
          <a:noFill/>
          <a:ln w="9525">
            <a:noFill/>
            <a:miter lim="800000"/>
            <a:headEnd/>
            <a:tailEnd/>
          </a:ln>
        </p:spPr>
      </p:pic>
      <p:sp>
        <p:nvSpPr>
          <p:cNvPr id="16" name="TextBox 15"/>
          <p:cNvSpPr txBox="1"/>
          <p:nvPr/>
        </p:nvSpPr>
        <p:spPr>
          <a:xfrm>
            <a:off x="5817576" y="4876800"/>
            <a:ext cx="5029200" cy="461665"/>
          </a:xfrm>
          <a:prstGeom prst="rect">
            <a:avLst/>
          </a:prstGeom>
          <a:noFill/>
        </p:spPr>
        <p:txBody>
          <a:bodyPr wrap="square" rtlCol="0">
            <a:spAutoFit/>
          </a:bodyPr>
          <a:lstStyle/>
          <a:p>
            <a:r>
              <a:rPr lang="en-US" sz="2400" dirty="0" smtClean="0">
                <a:latin typeface="Calibri" pitchFamily="34" charset="0"/>
                <a:cs typeface="Times New Roman" pitchFamily="18" charset="0"/>
              </a:rPr>
              <a:t>0.999999                              0.000001</a:t>
            </a:r>
            <a:endParaRPr lang="en-US" sz="2400" dirty="0">
              <a:latin typeface="Calibri" pitchFamily="34" charset="0"/>
              <a:cs typeface="Times New Roman" pitchFamily="18" charset="0"/>
            </a:endParaRPr>
          </a:p>
        </p:txBody>
      </p:sp>
      <p:sp>
        <p:nvSpPr>
          <p:cNvPr id="15" name="TextBox 14"/>
          <p:cNvSpPr txBox="1"/>
          <p:nvPr/>
        </p:nvSpPr>
        <p:spPr>
          <a:xfrm>
            <a:off x="5638800" y="5638800"/>
            <a:ext cx="2819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No change</a:t>
            </a:r>
            <a:endParaRPr lang="en-US" sz="2800" i="1" dirty="0">
              <a:solidFill>
                <a:srgbClr val="C00000"/>
              </a:solidFill>
              <a:latin typeface="Calibri" pitchFamily="34" charset="0"/>
              <a:cs typeface="Times New Roman" pitchFamily="18" charset="0"/>
            </a:endParaRPr>
          </a:p>
        </p:txBody>
      </p:sp>
      <p:grpSp>
        <p:nvGrpSpPr>
          <p:cNvPr id="28" name="Group 27"/>
          <p:cNvGrpSpPr/>
          <p:nvPr/>
        </p:nvGrpSpPr>
        <p:grpSpPr>
          <a:xfrm>
            <a:off x="5410200" y="4191000"/>
            <a:ext cx="5486400" cy="21336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676400" y="4800600"/>
            <a:ext cx="2438400" cy="83820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Pay $30</a:t>
              </a:r>
              <a:endParaRPr lang="en-US" sz="2800" i="1" dirty="0">
                <a:solidFill>
                  <a:srgbClr val="C00000"/>
                </a:solidFill>
                <a:latin typeface="Calibri" pitchFamily="34" charset="0"/>
                <a:cs typeface="Times New Roman" pitchFamily="18" charset="0"/>
              </a:endParaRPr>
            </a:p>
          </p:txBody>
        </p:sp>
      </p:grpSp>
      <p:sp>
        <p:nvSpPr>
          <p:cNvPr id="27" name="TextBox 26"/>
          <p:cNvSpPr txBox="1"/>
          <p:nvPr/>
        </p:nvSpPr>
        <p:spPr>
          <a:xfrm>
            <a:off x="8610600" y="5638800"/>
            <a:ext cx="2438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Instant death</a:t>
            </a:r>
            <a:endParaRPr lang="en-US" sz="2800" i="1" dirty="0">
              <a:solidFill>
                <a:srgbClr val="C00000"/>
              </a:solidFill>
              <a:latin typeface="Calibri"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973" y="1711325"/>
            <a:ext cx="4935903" cy="2833688"/>
          </a:xfrm>
          <a:prstGeom prst="rect">
            <a:avLst/>
          </a:prstGeom>
          <a:noFill/>
          <a:extLst>
            <a:ext uri="{909E8E84-426E-40dd-AFC4-6F175D3DCCD1}">
              <a14:hiddenFill xmlns:a14="http://schemas.microsoft.com/office/drawing/2010/main" xmlns="">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752600" y="4267200"/>
            <a:ext cx="3276600" cy="2244725"/>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U(L) = p*U($X) + (1-p)*U($Y)</a:t>
            </a:r>
          </a:p>
          <a:p>
            <a:pPr lvl="1">
              <a:defRPr/>
            </a:pPr>
            <a:r>
              <a:rPr lang="en-US" sz="2000" dirty="0" smtClean="0"/>
              <a:t>Typically, U(L) &lt; U( EMV(L) )</a:t>
            </a:r>
          </a:p>
          <a:p>
            <a:pPr lvl="1">
              <a:defRPr/>
            </a:pPr>
            <a:r>
              <a:rPr lang="en-US" sz="2000" dirty="0" smtClean="0"/>
              <a:t>In this sense, people are </a:t>
            </a:r>
            <a:r>
              <a:rPr lang="en-US" sz="2000" dirty="0" smtClean="0">
                <a:solidFill>
                  <a:srgbClr val="CC0000"/>
                </a:solidFill>
              </a:rPr>
              <a:t>risk-averse</a:t>
            </a:r>
          </a:p>
          <a:p>
            <a:pPr lvl="1">
              <a:defRPr/>
            </a:pPr>
            <a:r>
              <a:rPr lang="en-US" sz="2000" dirty="0" smtClean="0"/>
              <a:t>When deep in debt, people are </a:t>
            </a:r>
            <a:r>
              <a:rPr lang="en-US" sz="2000" dirty="0" smtClean="0">
                <a:solidFill>
                  <a:srgbClr val="CC0000"/>
                </a:solidFill>
              </a:rPr>
              <a:t>risk-prone</a:t>
            </a:r>
          </a:p>
          <a:p>
            <a:pPr lvl="1">
              <a:defRPr/>
            </a:pP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a14="http://schemas.microsoft.com/office/drawing/2010/main" xmlns="">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linear and they have many lotteries)</a:t>
            </a:r>
          </a:p>
          <a:p>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1063" y="1677676"/>
            <a:ext cx="2913062" cy="4013822"/>
          </a:xfrm>
          <a:prstGeom prst="rect">
            <a:avLst/>
          </a:prstGeom>
          <a:noFill/>
          <a:extLst>
            <a:ext uri="{909E8E84-426E-40dd-AFC4-6F175D3DCCD1}">
              <a14:hiddenFill xmlns:a14="http://schemas.microsoft.com/office/drawing/2010/main" xmlns="">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U($0) = 0, then</a:t>
            </a:r>
          </a:p>
          <a:p>
            <a:pPr lvl="1">
              <a:lnSpc>
                <a:spcPct val="80000"/>
              </a:lnSpc>
            </a:pPr>
            <a:r>
              <a:rPr lang="en-US" sz="2400" dirty="0" smtClean="0"/>
              <a:t>B &gt; A </a:t>
            </a:r>
            <a:r>
              <a:rPr lang="en-US" sz="2400" dirty="0" smtClean="0">
                <a:sym typeface="Symbol" pitchFamily="18" charset="2"/>
              </a:rPr>
              <a:t> U($3k) &gt; 0.8 U($4k)</a:t>
            </a:r>
          </a:p>
          <a:p>
            <a:pPr lvl="1">
              <a:lnSpc>
                <a:spcPct val="80000"/>
              </a:lnSpc>
            </a:pPr>
            <a:r>
              <a:rPr lang="en-US" sz="2400" dirty="0" smtClean="0"/>
              <a:t>C &gt; D </a:t>
            </a:r>
            <a:r>
              <a:rPr lang="en-US" sz="2400" dirty="0" smtClean="0">
                <a:sym typeface="Symbol" pitchFamily="18" charset="2"/>
              </a:rPr>
              <a:t> 0.8 U($4k) &gt;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Minimax and Alpha-Beta 1</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367848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Uncertainty Everywhere</a:t>
            </a:r>
          </a:p>
        </p:txBody>
      </p:sp>
      <p:sp>
        <p:nvSpPr>
          <p:cNvPr id="15363" name="Rectangle 3"/>
          <p:cNvSpPr>
            <a:spLocks noGrp="1" noChangeArrowheads="1"/>
          </p:cNvSpPr>
          <p:nvPr>
            <p:ph idx="1"/>
          </p:nvPr>
        </p:nvSpPr>
        <p:spPr/>
        <p:txBody>
          <a:bodyPr/>
          <a:lstStyle/>
          <a:p>
            <a:pPr>
              <a:lnSpc>
                <a:spcPct val="80000"/>
              </a:lnSpc>
            </a:pPr>
            <a:r>
              <a:rPr lang="en-US" sz="2000" smtClean="0"/>
              <a:t>Not just for games of chance!</a:t>
            </a:r>
          </a:p>
          <a:p>
            <a:pPr lvl="1">
              <a:lnSpc>
                <a:spcPct val="80000"/>
              </a:lnSpc>
            </a:pPr>
            <a:r>
              <a:rPr lang="en-US" sz="1800" smtClean="0"/>
              <a:t>I’m sick: will I sneeze this minute?</a:t>
            </a:r>
          </a:p>
          <a:p>
            <a:pPr lvl="1">
              <a:lnSpc>
                <a:spcPct val="80000"/>
              </a:lnSpc>
            </a:pPr>
            <a:r>
              <a:rPr lang="en-US" sz="1800" smtClean="0"/>
              <a:t>Email contains “FREE!”: is it spam?</a:t>
            </a:r>
          </a:p>
          <a:p>
            <a:pPr lvl="1">
              <a:lnSpc>
                <a:spcPct val="80000"/>
              </a:lnSpc>
            </a:pPr>
            <a:r>
              <a:rPr lang="en-US" sz="1800" smtClean="0"/>
              <a:t>Tooth hurts: have cavity?</a:t>
            </a:r>
          </a:p>
          <a:p>
            <a:pPr lvl="1">
              <a:lnSpc>
                <a:spcPct val="80000"/>
              </a:lnSpc>
            </a:pPr>
            <a:r>
              <a:rPr lang="en-US" sz="1800" smtClean="0"/>
              <a:t>60 min enough to get to the airport?</a:t>
            </a:r>
          </a:p>
          <a:p>
            <a:pPr lvl="1">
              <a:lnSpc>
                <a:spcPct val="80000"/>
              </a:lnSpc>
            </a:pPr>
            <a:r>
              <a:rPr lang="en-US" sz="1800" smtClean="0"/>
              <a:t>Robot rotated wheel three times, how far did it advance?</a:t>
            </a:r>
          </a:p>
          <a:p>
            <a:pPr lvl="1">
              <a:lnSpc>
                <a:spcPct val="80000"/>
              </a:lnSpc>
            </a:pPr>
            <a:r>
              <a:rPr lang="en-US" sz="1800" smtClean="0"/>
              <a:t>Safe to cross street? (Look both ways!)</a:t>
            </a:r>
          </a:p>
          <a:p>
            <a:pPr>
              <a:lnSpc>
                <a:spcPct val="80000"/>
              </a:lnSpc>
            </a:pPr>
            <a:endParaRPr lang="en-US" sz="2000" smtClean="0"/>
          </a:p>
          <a:p>
            <a:pPr>
              <a:lnSpc>
                <a:spcPct val="80000"/>
              </a:lnSpc>
            </a:pPr>
            <a:r>
              <a:rPr lang="en-US" sz="2000" smtClean="0"/>
              <a:t>Sources of uncertainty in random variables:</a:t>
            </a:r>
          </a:p>
          <a:p>
            <a:pPr lvl="1">
              <a:lnSpc>
                <a:spcPct val="80000"/>
              </a:lnSpc>
            </a:pPr>
            <a:r>
              <a:rPr lang="en-US" sz="1800" smtClean="0"/>
              <a:t>Inherently random process (dice, etc)</a:t>
            </a:r>
          </a:p>
          <a:p>
            <a:pPr lvl="1">
              <a:lnSpc>
                <a:spcPct val="80000"/>
              </a:lnSpc>
            </a:pPr>
            <a:r>
              <a:rPr lang="en-US" sz="1800" smtClean="0"/>
              <a:t>Insufficient or weak evidence</a:t>
            </a:r>
          </a:p>
          <a:p>
            <a:pPr lvl="1">
              <a:lnSpc>
                <a:spcPct val="80000"/>
              </a:lnSpc>
            </a:pPr>
            <a:r>
              <a:rPr lang="en-US" sz="1800" smtClean="0"/>
              <a:t>Ignorance of underlying processes</a:t>
            </a:r>
          </a:p>
          <a:p>
            <a:pPr lvl="1">
              <a:lnSpc>
                <a:spcPct val="80000"/>
              </a:lnSpc>
            </a:pPr>
            <a:r>
              <a:rPr lang="en-US" sz="1800" smtClean="0"/>
              <a:t>Unmodeled variables</a:t>
            </a:r>
          </a:p>
          <a:p>
            <a:pPr lvl="1">
              <a:lnSpc>
                <a:spcPct val="80000"/>
              </a:lnSpc>
            </a:pPr>
            <a:r>
              <a:rPr lang="en-US" sz="1800" smtClean="0"/>
              <a:t>The world’s just noisy – it doesn’t behave according to plan!</a:t>
            </a:r>
          </a:p>
          <a:p>
            <a:pPr lvl="1">
              <a:lnSpc>
                <a:spcPct val="80000"/>
              </a:lnSpc>
            </a:pPr>
            <a:endParaRPr lang="en-US" sz="1800" smtClean="0"/>
          </a:p>
          <a:p>
            <a:pPr>
              <a:lnSpc>
                <a:spcPct val="80000"/>
              </a:lnSpc>
            </a:pPr>
            <a:r>
              <a:rPr lang="en-US" sz="2000" smtClean="0"/>
              <a:t>Compare to </a:t>
            </a:r>
            <a:r>
              <a:rPr lang="en-US" sz="2000" i="1" smtClean="0"/>
              <a:t>fuzzy logic</a:t>
            </a:r>
            <a:r>
              <a:rPr lang="en-US" sz="2000" smtClean="0"/>
              <a:t>, which has </a:t>
            </a:r>
            <a:r>
              <a:rPr lang="en-US" sz="2000" i="1" smtClean="0"/>
              <a:t>degrees of truth</a:t>
            </a:r>
            <a:r>
              <a:rPr lang="en-US" sz="2000" smtClean="0"/>
              <a:t>, rather than just </a:t>
            </a:r>
            <a:r>
              <a:rPr lang="en-US" sz="2000" i="1" smtClean="0"/>
              <a:t>degrees of belief</a:t>
            </a:r>
          </a:p>
          <a:p>
            <a:pPr lvl="1">
              <a:lnSpc>
                <a:spcPct val="80000"/>
              </a:lnSpc>
            </a:pPr>
            <a:endParaRPr lang="en-US" sz="1800" smtClean="0"/>
          </a:p>
          <a:p>
            <a:pPr lvl="1">
              <a:lnSpc>
                <a:spcPct val="80000"/>
              </a:lnSpc>
            </a:pPr>
            <a:endParaRPr lang="en-US" sz="18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MDPs!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Minimax and Alpha-Beta </a:t>
            </a:r>
            <a:r>
              <a:rPr lang="en-US" dirty="0" smtClean="0"/>
              <a:t>2</a:t>
            </a:r>
            <a:endParaRPr lang="en-US" dirty="0"/>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1967635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Uncertain Outcomes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smtClean="0">
                <a:latin typeface="Calibri" pitchFamily="34" charset="0"/>
              </a:rPr>
              <a:t>Idea: Uncertain outcomes controlled by chance, not an adversary!</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smtClean="0"/>
              <a:t>Why wouldn’t we know what the result of an action will be?</a:t>
            </a:r>
          </a:p>
          <a:p>
            <a:pPr lvl="1">
              <a:lnSpc>
                <a:spcPct val="85000"/>
              </a:lnSpc>
              <a:spcBef>
                <a:spcPct val="0"/>
              </a:spcBef>
            </a:pPr>
            <a:r>
              <a:rPr lang="en-US" sz="2000" dirty="0" smtClean="0"/>
              <a:t>Explicit randomness: rolling dice</a:t>
            </a:r>
          </a:p>
          <a:p>
            <a:pPr lvl="1">
              <a:lnSpc>
                <a:spcPct val="85000"/>
              </a:lnSpc>
              <a:spcBef>
                <a:spcPct val="0"/>
              </a:spcBef>
            </a:pPr>
            <a:r>
              <a:rPr lang="en-US" sz="2000" dirty="0" smtClean="0"/>
              <a:t>Unpredictable opponents: the ghosts respond randomly</a:t>
            </a:r>
          </a:p>
          <a:p>
            <a:pPr lvl="1">
              <a:lnSpc>
                <a:spcPct val="85000"/>
              </a:lnSpc>
              <a:spcBef>
                <a:spcPct val="0"/>
              </a:spcBef>
            </a:pPr>
            <a:r>
              <a:rPr lang="en-US" sz="2000" dirty="0" smtClean="0"/>
              <a:t>Actions can fail: when moving a robot, wheels might slip</a:t>
            </a:r>
          </a:p>
          <a:p>
            <a:pPr lvl="1">
              <a:lnSpc>
                <a:spcPct val="85000"/>
              </a:lnSpc>
              <a:spcBef>
                <a:spcPct val="0"/>
              </a:spcBef>
            </a:pPr>
            <a:endParaRPr lang="en-US" sz="2000" dirty="0" smtClean="0"/>
          </a:p>
          <a:p>
            <a:pPr>
              <a:lnSpc>
                <a:spcPct val="85000"/>
              </a:lnSpc>
              <a:spcBef>
                <a:spcPct val="0"/>
              </a:spcBef>
            </a:pPr>
            <a:r>
              <a:rPr lang="en-US" sz="2200" dirty="0" smtClean="0"/>
              <a:t>Values should now reflect average-case (</a:t>
            </a:r>
            <a:r>
              <a:rPr lang="en-US" sz="2200" dirty="0" err="1" smtClean="0"/>
              <a:t>expectimax</a:t>
            </a:r>
            <a:r>
              <a:rPr lang="en-US" sz="2200" dirty="0" smtClean="0"/>
              <a:t>) outcomes, not worst-case (</a:t>
            </a:r>
            <a:r>
              <a:rPr lang="en-US" sz="2200" dirty="0" err="1" smtClean="0"/>
              <a:t>minimax</a:t>
            </a:r>
            <a:r>
              <a:rPr lang="en-US" sz="2200" dirty="0" smtClean="0"/>
              <a:t>) outcomes</a:t>
            </a:r>
          </a:p>
          <a:p>
            <a:pPr>
              <a:lnSpc>
                <a:spcPct val="85000"/>
              </a:lnSpc>
              <a:spcBef>
                <a:spcPct val="0"/>
              </a:spcBef>
            </a:pPr>
            <a:endParaRPr lang="en-US" sz="2200" dirty="0" smtClean="0"/>
          </a:p>
          <a:p>
            <a:pPr>
              <a:lnSpc>
                <a:spcPct val="85000"/>
              </a:lnSpc>
              <a:spcBef>
                <a:spcPct val="0"/>
              </a:spcBef>
            </a:pPr>
            <a:r>
              <a:rPr lang="en-US" sz="2200" dirty="0" err="1" smtClean="0">
                <a:solidFill>
                  <a:srgbClr val="C00000"/>
                </a:solidFill>
              </a:rPr>
              <a:t>Expectimax</a:t>
            </a:r>
            <a:r>
              <a:rPr lang="en-US" sz="2200" dirty="0" smtClean="0">
                <a:solidFill>
                  <a:srgbClr val="C00000"/>
                </a:solidFill>
              </a:rPr>
              <a:t> search:</a:t>
            </a:r>
            <a:r>
              <a:rPr lang="en-US" sz="2200" dirty="0" smtClean="0"/>
              <a:t> compute the average score under optimal play</a:t>
            </a:r>
          </a:p>
          <a:p>
            <a:pPr lvl="1">
              <a:lnSpc>
                <a:spcPct val="85000"/>
              </a:lnSpc>
              <a:spcBef>
                <a:spcPct val="0"/>
              </a:spcBef>
            </a:pPr>
            <a:r>
              <a:rPr lang="en-US" sz="2000" dirty="0" smtClean="0"/>
              <a:t>Max nodes as in </a:t>
            </a:r>
            <a:r>
              <a:rPr lang="en-US" sz="2000" dirty="0" err="1" smtClean="0"/>
              <a:t>minimax</a:t>
            </a:r>
            <a:r>
              <a:rPr lang="en-US" sz="2000" dirty="0" smtClean="0"/>
              <a:t> search</a:t>
            </a:r>
          </a:p>
          <a:p>
            <a:pPr lvl="1">
              <a:lnSpc>
                <a:spcPct val="85000"/>
              </a:lnSpc>
              <a:spcBef>
                <a:spcPct val="0"/>
              </a:spcBef>
            </a:pPr>
            <a:r>
              <a:rPr lang="en-US" sz="2000" dirty="0" smtClean="0"/>
              <a:t>Chance nodes are like min nodes but the outcome is uncertain</a:t>
            </a:r>
          </a:p>
          <a:p>
            <a:pPr lvl="1">
              <a:lnSpc>
                <a:spcPct val="85000"/>
              </a:lnSpc>
              <a:spcBef>
                <a:spcPct val="0"/>
              </a:spcBef>
            </a:pPr>
            <a:r>
              <a:rPr lang="en-US" sz="2000" dirty="0" smtClean="0"/>
              <a:t>Calculate their </a:t>
            </a:r>
            <a:r>
              <a:rPr lang="en-US" sz="2000" dirty="0" smtClean="0">
                <a:solidFill>
                  <a:srgbClr val="CC0000"/>
                </a:solidFill>
              </a:rPr>
              <a:t>expected utilities</a:t>
            </a:r>
            <a:endParaRPr lang="en-US" sz="2000" dirty="0" smtClean="0"/>
          </a:p>
          <a:p>
            <a:pPr lvl="1">
              <a:lnSpc>
                <a:spcPct val="85000"/>
              </a:lnSpc>
              <a:spcBef>
                <a:spcPct val="0"/>
              </a:spcBef>
            </a:pPr>
            <a:r>
              <a:rPr lang="en-US" sz="2000" dirty="0" smtClean="0"/>
              <a:t>I.e. take weighted average (expectation) of children</a:t>
            </a:r>
          </a:p>
          <a:p>
            <a:pPr>
              <a:lnSpc>
                <a:spcPct val="85000"/>
              </a:lnSpc>
              <a:spcBef>
                <a:spcPct val="0"/>
              </a:spcBef>
            </a:pPr>
            <a:endParaRPr lang="en-US" sz="2200" dirty="0" smtClean="0"/>
          </a:p>
          <a:p>
            <a:pPr>
              <a:lnSpc>
                <a:spcPct val="85000"/>
              </a:lnSpc>
              <a:spcBef>
                <a:spcPct val="0"/>
              </a:spcBef>
            </a:pPr>
            <a:r>
              <a:rPr lang="en-US" sz="2200" dirty="0" smtClean="0"/>
              <a:t>Later, we’ll learn how to formalize the underlying uncertain-result problems as </a:t>
            </a:r>
            <a:r>
              <a:rPr lang="en-US" sz="2200" dirty="0" smtClean="0">
                <a:solidFill>
                  <a:srgbClr val="C00000"/>
                </a:solidFill>
              </a:rPr>
              <a:t>Markov Decision Processes</a:t>
            </a:r>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096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p:sp>
        <p:nvSpPr>
          <p:cNvPr id="26" name="Text Box 20"/>
          <p:cNvSpPr txBox="1">
            <a:spLocks noChangeArrowheads="1"/>
          </p:cNvSpPr>
          <p:nvPr/>
        </p:nvSpPr>
        <p:spPr bwMode="auto">
          <a:xfrm>
            <a:off x="8153400" y="6477000"/>
            <a:ext cx="4038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smtClean="0">
                <a:solidFill>
                  <a:srgbClr val="CC0000"/>
                </a:solidFill>
                <a:latin typeface="Calibri" pitchFamily="34" charset="0"/>
              </a:rPr>
              <a:t> (L7D1,2)]</a:t>
            </a:r>
            <a:endParaRPr lang="en-US" dirty="0">
              <a:solidFill>
                <a:srgbClr val="CC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37841</TotalTime>
  <Words>4078</Words>
  <Application>Microsoft Macintosh PowerPoint</Application>
  <PresentationFormat>Widescreen</PresentationFormat>
  <Paragraphs>643</Paragraphs>
  <Slides>51</Slides>
  <Notes>39</Notes>
  <HiddenSlides>1</HiddenSlides>
  <MMClips>6</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Calibri</vt:lpstr>
      <vt:lpstr>Mangal</vt:lpstr>
      <vt:lpstr>MS PGothic</vt:lpstr>
      <vt:lpstr>Symbol</vt:lpstr>
      <vt:lpstr>Times New Roman</vt:lpstr>
      <vt:lpstr>Wingdings</vt:lpstr>
      <vt:lpstr>Arial</vt:lpstr>
      <vt:lpstr>dan-berkeley-nlp-v1</vt:lpstr>
      <vt:lpstr>Equation</vt:lpstr>
      <vt:lpstr>Midterm Exam 1  is next Tuesday in class</vt:lpstr>
      <vt:lpstr>HW4 has been released</vt:lpstr>
      <vt:lpstr>Adversarial Search</vt:lpstr>
      <vt:lpstr>Adversarial Search 2: Uncertainty and Utilities</vt:lpstr>
      <vt:lpstr>Review: Minimax and Alpha-Beta 1</vt:lpstr>
      <vt:lpstr>Review: Minimax and Alpha-Beta 2</vt:lpstr>
      <vt:lpstr>Uncertain Outcomes</vt:lpstr>
      <vt:lpstr>Worst-Case vs. Average Case</vt:lpstr>
      <vt:lpstr>Expectimax Search</vt:lpstr>
      <vt:lpstr>Video of Minimax Pacman</vt:lpstr>
      <vt:lpstr>Video of Expectimax Pacman</vt:lpstr>
      <vt:lpstr>Expectimax Pseudocode</vt:lpstr>
      <vt:lpstr>Expectimax Pseudocode</vt:lpstr>
      <vt:lpstr>Expectimax Example</vt:lpstr>
      <vt:lpstr>Expectimax Pruning?</vt:lpstr>
      <vt:lpstr>Depth-Limited Expectimax</vt:lpstr>
      <vt:lpstr>Probabilities</vt:lpstr>
      <vt:lpstr>Reminder: Probabilities</vt:lpstr>
      <vt:lpstr>Reminder: Expectations</vt:lpstr>
      <vt:lpstr>What Probabilities to Use?</vt:lpstr>
      <vt:lpstr>What are Probabilities?</vt:lpstr>
      <vt:lpstr>Quiz: Informed Probabilities</vt:lpstr>
      <vt:lpstr>Modeling Assumptions</vt:lpstr>
      <vt:lpstr>The Dangers of Optimism and Pessimism</vt:lpstr>
      <vt:lpstr>Assumptions vs. Reality</vt:lpstr>
      <vt:lpstr>Video of Demo World Assumptions Random Ghost – Expectimax Pacman</vt:lpstr>
      <vt:lpstr>Video of Demo World Assumptions Adversarial Ghost – Minimax Pacman</vt:lpstr>
      <vt:lpstr>Video of Demo World Assumptions Adversarial Ghost – Expectimax Pacman</vt:lpstr>
      <vt:lpstr>Video of Demo World Assumptions Random Ghost – Expectimax Pacman</vt:lpstr>
      <vt:lpstr>Other Game Types</vt:lpstr>
      <vt:lpstr>Mixed Layer Types</vt:lpstr>
      <vt:lpstr>Example: Backgammon</vt:lpstr>
      <vt:lpstr>Multi-Agent Utilities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lpstr>Uncertainty Everywhere</vt:lpstr>
      <vt:lpstr>Next Time: MDPs!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2454</cp:revision>
  <cp:lastPrinted>2014-02-11T19:07:06Z</cp:lastPrinted>
  <dcterms:created xsi:type="dcterms:W3CDTF">2004-08-27T04:16:05Z</dcterms:created>
  <dcterms:modified xsi:type="dcterms:W3CDTF">2018-10-09T15:34:00Z</dcterms:modified>
</cp:coreProperties>
</file>